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81" r:id="rId21"/>
    <p:sldId id="275" r:id="rId22"/>
    <p:sldId id="276" r:id="rId23"/>
    <p:sldId id="277"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29FB1A-2EA9-4929-AE86-4DA21BADF81E}" type="datetimeFigureOut">
              <a:rPr lang="en-IN" smtClean="0"/>
              <a:t>27-03-2017</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8D0535-D436-4D8C-888E-76097C880E8B}" type="slidenum">
              <a:rPr lang="en-IN" smtClean="0"/>
              <a:t>‹#›</a:t>
            </a:fld>
            <a:endParaRPr lang="en-IN"/>
          </a:p>
        </p:txBody>
      </p:sp>
    </p:spTree>
    <p:extLst>
      <p:ext uri="{BB962C8B-B14F-4D97-AF65-F5344CB8AC3E}">
        <p14:creationId xmlns:p14="http://schemas.microsoft.com/office/powerpoint/2010/main" val="3252259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EA77C6E-39EC-4CD3-AF0B-6C1DEB5EC70A}" type="datetime1">
              <a:rPr lang="en-IN" smtClean="0"/>
              <a:t>27-03-2017</a:t>
            </a:fld>
            <a:endParaRPr lang="en-IN"/>
          </a:p>
        </p:txBody>
      </p:sp>
      <p:sp>
        <p:nvSpPr>
          <p:cNvPr id="5" name="Footer Placeholder 4"/>
          <p:cNvSpPr>
            <a:spLocks noGrp="1"/>
          </p:cNvSpPr>
          <p:nvPr>
            <p:ph type="ftr" sz="quarter" idx="11"/>
          </p:nvPr>
        </p:nvSpPr>
        <p:spPr/>
        <p:txBody>
          <a:bodyPr/>
          <a:lstStyle/>
          <a:p>
            <a:r>
              <a:rPr lang="en-IN" smtClean="0"/>
              <a:t>N.Nadaraja Pillai</a:t>
            </a:r>
            <a:endParaRPr lang="en-IN"/>
          </a:p>
        </p:txBody>
      </p:sp>
      <p:sp>
        <p:nvSpPr>
          <p:cNvPr id="6" name="Slide Number Placeholder 5"/>
          <p:cNvSpPr>
            <a:spLocks noGrp="1"/>
          </p:cNvSpPr>
          <p:nvPr>
            <p:ph type="sldNum" sz="quarter" idx="12"/>
          </p:nvPr>
        </p:nvSpPr>
        <p:spPr/>
        <p:txBody>
          <a:bodyPr/>
          <a:lstStyle/>
          <a:p>
            <a:fld id="{7B270487-6C4C-4664-95A4-29F72614DBBD}" type="slidenum">
              <a:rPr lang="en-IN" smtClean="0"/>
              <a:t>‹#›</a:t>
            </a:fld>
            <a:endParaRPr lang="en-IN"/>
          </a:p>
        </p:txBody>
      </p:sp>
    </p:spTree>
    <p:extLst>
      <p:ext uri="{BB962C8B-B14F-4D97-AF65-F5344CB8AC3E}">
        <p14:creationId xmlns:p14="http://schemas.microsoft.com/office/powerpoint/2010/main" val="319436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8A7DD2B-4928-4EF9-8B63-6257598184AA}" type="datetime1">
              <a:rPr lang="en-IN" smtClean="0"/>
              <a:t>27-03-2017</a:t>
            </a:fld>
            <a:endParaRPr lang="en-IN"/>
          </a:p>
        </p:txBody>
      </p:sp>
      <p:sp>
        <p:nvSpPr>
          <p:cNvPr id="5" name="Footer Placeholder 4"/>
          <p:cNvSpPr>
            <a:spLocks noGrp="1"/>
          </p:cNvSpPr>
          <p:nvPr>
            <p:ph type="ftr" sz="quarter" idx="11"/>
          </p:nvPr>
        </p:nvSpPr>
        <p:spPr/>
        <p:txBody>
          <a:bodyPr/>
          <a:lstStyle/>
          <a:p>
            <a:r>
              <a:rPr lang="en-IN" smtClean="0"/>
              <a:t>N.Nadaraja Pillai</a:t>
            </a:r>
            <a:endParaRPr lang="en-IN"/>
          </a:p>
        </p:txBody>
      </p:sp>
      <p:sp>
        <p:nvSpPr>
          <p:cNvPr id="6" name="Slide Number Placeholder 5"/>
          <p:cNvSpPr>
            <a:spLocks noGrp="1"/>
          </p:cNvSpPr>
          <p:nvPr>
            <p:ph type="sldNum" sz="quarter" idx="12"/>
          </p:nvPr>
        </p:nvSpPr>
        <p:spPr/>
        <p:txBody>
          <a:bodyPr/>
          <a:lstStyle/>
          <a:p>
            <a:fld id="{7B270487-6C4C-4664-95A4-29F72614DBBD}" type="slidenum">
              <a:rPr lang="en-IN" smtClean="0"/>
              <a:t>‹#›</a:t>
            </a:fld>
            <a:endParaRPr lang="en-IN"/>
          </a:p>
        </p:txBody>
      </p:sp>
    </p:spTree>
    <p:extLst>
      <p:ext uri="{BB962C8B-B14F-4D97-AF65-F5344CB8AC3E}">
        <p14:creationId xmlns:p14="http://schemas.microsoft.com/office/powerpoint/2010/main" val="1988065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4EA1432-7C58-4451-BA7B-600AFE310E31}" type="datetime1">
              <a:rPr lang="en-IN" smtClean="0"/>
              <a:t>27-03-2017</a:t>
            </a:fld>
            <a:endParaRPr lang="en-IN"/>
          </a:p>
        </p:txBody>
      </p:sp>
      <p:sp>
        <p:nvSpPr>
          <p:cNvPr id="5" name="Footer Placeholder 4"/>
          <p:cNvSpPr>
            <a:spLocks noGrp="1"/>
          </p:cNvSpPr>
          <p:nvPr>
            <p:ph type="ftr" sz="quarter" idx="11"/>
          </p:nvPr>
        </p:nvSpPr>
        <p:spPr/>
        <p:txBody>
          <a:bodyPr/>
          <a:lstStyle/>
          <a:p>
            <a:r>
              <a:rPr lang="en-IN" smtClean="0"/>
              <a:t>N.Nadaraja Pillai</a:t>
            </a:r>
            <a:endParaRPr lang="en-IN"/>
          </a:p>
        </p:txBody>
      </p:sp>
      <p:sp>
        <p:nvSpPr>
          <p:cNvPr id="6" name="Slide Number Placeholder 5"/>
          <p:cNvSpPr>
            <a:spLocks noGrp="1"/>
          </p:cNvSpPr>
          <p:nvPr>
            <p:ph type="sldNum" sz="quarter" idx="12"/>
          </p:nvPr>
        </p:nvSpPr>
        <p:spPr/>
        <p:txBody>
          <a:bodyPr/>
          <a:lstStyle/>
          <a:p>
            <a:fld id="{7B270487-6C4C-4664-95A4-29F72614DBBD}"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37719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D8DDB1-43A0-4BDE-80DD-738F768F68D8}" type="datetime1">
              <a:rPr lang="en-IN" smtClean="0"/>
              <a:t>27-03-2017</a:t>
            </a:fld>
            <a:endParaRPr lang="en-IN"/>
          </a:p>
        </p:txBody>
      </p:sp>
      <p:sp>
        <p:nvSpPr>
          <p:cNvPr id="5" name="Footer Placeholder 4"/>
          <p:cNvSpPr>
            <a:spLocks noGrp="1"/>
          </p:cNvSpPr>
          <p:nvPr>
            <p:ph type="ftr" sz="quarter" idx="11"/>
          </p:nvPr>
        </p:nvSpPr>
        <p:spPr/>
        <p:txBody>
          <a:bodyPr/>
          <a:lstStyle/>
          <a:p>
            <a:r>
              <a:rPr lang="en-IN" smtClean="0"/>
              <a:t>N.Nadaraja Pillai</a:t>
            </a:r>
            <a:endParaRPr lang="en-IN"/>
          </a:p>
        </p:txBody>
      </p:sp>
      <p:sp>
        <p:nvSpPr>
          <p:cNvPr id="6" name="Slide Number Placeholder 5"/>
          <p:cNvSpPr>
            <a:spLocks noGrp="1"/>
          </p:cNvSpPr>
          <p:nvPr>
            <p:ph type="sldNum" sz="quarter" idx="12"/>
          </p:nvPr>
        </p:nvSpPr>
        <p:spPr/>
        <p:txBody>
          <a:bodyPr/>
          <a:lstStyle/>
          <a:p>
            <a:fld id="{7B270487-6C4C-4664-95A4-29F72614DBBD}" type="slidenum">
              <a:rPr lang="en-IN" smtClean="0"/>
              <a:t>‹#›</a:t>
            </a:fld>
            <a:endParaRPr lang="en-IN"/>
          </a:p>
        </p:txBody>
      </p:sp>
    </p:spTree>
    <p:extLst>
      <p:ext uri="{BB962C8B-B14F-4D97-AF65-F5344CB8AC3E}">
        <p14:creationId xmlns:p14="http://schemas.microsoft.com/office/powerpoint/2010/main" val="2487267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3C4A0A-ACEA-42F3-8FA5-EDC7B7144C94}" type="datetime1">
              <a:rPr lang="en-IN" smtClean="0"/>
              <a:t>27-03-2017</a:t>
            </a:fld>
            <a:endParaRPr lang="en-IN"/>
          </a:p>
        </p:txBody>
      </p:sp>
      <p:sp>
        <p:nvSpPr>
          <p:cNvPr id="5" name="Footer Placeholder 4"/>
          <p:cNvSpPr>
            <a:spLocks noGrp="1"/>
          </p:cNvSpPr>
          <p:nvPr>
            <p:ph type="ftr" sz="quarter" idx="11"/>
          </p:nvPr>
        </p:nvSpPr>
        <p:spPr/>
        <p:txBody>
          <a:bodyPr/>
          <a:lstStyle/>
          <a:p>
            <a:r>
              <a:rPr lang="en-IN" smtClean="0"/>
              <a:t>N.Nadaraja Pillai</a:t>
            </a:r>
            <a:endParaRPr lang="en-IN"/>
          </a:p>
        </p:txBody>
      </p:sp>
      <p:sp>
        <p:nvSpPr>
          <p:cNvPr id="6" name="Slide Number Placeholder 5"/>
          <p:cNvSpPr>
            <a:spLocks noGrp="1"/>
          </p:cNvSpPr>
          <p:nvPr>
            <p:ph type="sldNum" sz="quarter" idx="12"/>
          </p:nvPr>
        </p:nvSpPr>
        <p:spPr/>
        <p:txBody>
          <a:bodyPr/>
          <a:lstStyle/>
          <a:p>
            <a:fld id="{7B270487-6C4C-4664-95A4-29F72614DBBD}"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82358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FA5D81-5969-47F7-A297-9E6BB50B21C5}" type="datetime1">
              <a:rPr lang="en-IN" smtClean="0"/>
              <a:t>27-03-2017</a:t>
            </a:fld>
            <a:endParaRPr lang="en-IN"/>
          </a:p>
        </p:txBody>
      </p:sp>
      <p:sp>
        <p:nvSpPr>
          <p:cNvPr id="5" name="Footer Placeholder 4"/>
          <p:cNvSpPr>
            <a:spLocks noGrp="1"/>
          </p:cNvSpPr>
          <p:nvPr>
            <p:ph type="ftr" sz="quarter" idx="11"/>
          </p:nvPr>
        </p:nvSpPr>
        <p:spPr/>
        <p:txBody>
          <a:bodyPr/>
          <a:lstStyle/>
          <a:p>
            <a:r>
              <a:rPr lang="en-IN" smtClean="0"/>
              <a:t>N.Nadaraja Pillai</a:t>
            </a:r>
            <a:endParaRPr lang="en-IN"/>
          </a:p>
        </p:txBody>
      </p:sp>
      <p:sp>
        <p:nvSpPr>
          <p:cNvPr id="6" name="Slide Number Placeholder 5"/>
          <p:cNvSpPr>
            <a:spLocks noGrp="1"/>
          </p:cNvSpPr>
          <p:nvPr>
            <p:ph type="sldNum" sz="quarter" idx="12"/>
          </p:nvPr>
        </p:nvSpPr>
        <p:spPr/>
        <p:txBody>
          <a:bodyPr/>
          <a:lstStyle/>
          <a:p>
            <a:fld id="{7B270487-6C4C-4664-95A4-29F72614DBBD}" type="slidenum">
              <a:rPr lang="en-IN" smtClean="0"/>
              <a:t>‹#›</a:t>
            </a:fld>
            <a:endParaRPr lang="en-IN"/>
          </a:p>
        </p:txBody>
      </p:sp>
    </p:spTree>
    <p:extLst>
      <p:ext uri="{BB962C8B-B14F-4D97-AF65-F5344CB8AC3E}">
        <p14:creationId xmlns:p14="http://schemas.microsoft.com/office/powerpoint/2010/main" val="23920238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552D7E-D3A0-44B4-82CD-2BE9E49E309F}" type="datetime1">
              <a:rPr lang="en-IN" smtClean="0"/>
              <a:t>27-03-2017</a:t>
            </a:fld>
            <a:endParaRPr lang="en-IN"/>
          </a:p>
        </p:txBody>
      </p:sp>
      <p:sp>
        <p:nvSpPr>
          <p:cNvPr id="5" name="Footer Placeholder 4"/>
          <p:cNvSpPr>
            <a:spLocks noGrp="1"/>
          </p:cNvSpPr>
          <p:nvPr>
            <p:ph type="ftr" sz="quarter" idx="11"/>
          </p:nvPr>
        </p:nvSpPr>
        <p:spPr/>
        <p:txBody>
          <a:bodyPr/>
          <a:lstStyle/>
          <a:p>
            <a:r>
              <a:rPr lang="en-IN" smtClean="0"/>
              <a:t>N.Nadaraja Pillai</a:t>
            </a:r>
            <a:endParaRPr lang="en-IN"/>
          </a:p>
        </p:txBody>
      </p:sp>
      <p:sp>
        <p:nvSpPr>
          <p:cNvPr id="6" name="Slide Number Placeholder 5"/>
          <p:cNvSpPr>
            <a:spLocks noGrp="1"/>
          </p:cNvSpPr>
          <p:nvPr>
            <p:ph type="sldNum" sz="quarter" idx="12"/>
          </p:nvPr>
        </p:nvSpPr>
        <p:spPr/>
        <p:txBody>
          <a:bodyPr/>
          <a:lstStyle/>
          <a:p>
            <a:fld id="{7B270487-6C4C-4664-95A4-29F72614DBBD}" type="slidenum">
              <a:rPr lang="en-IN" smtClean="0"/>
              <a:t>‹#›</a:t>
            </a:fld>
            <a:endParaRPr lang="en-IN"/>
          </a:p>
        </p:txBody>
      </p:sp>
    </p:spTree>
    <p:extLst>
      <p:ext uri="{BB962C8B-B14F-4D97-AF65-F5344CB8AC3E}">
        <p14:creationId xmlns:p14="http://schemas.microsoft.com/office/powerpoint/2010/main" val="4169471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2E7D59-0F3A-4E8A-B91C-204DC9E8BCEB}" type="datetime1">
              <a:rPr lang="en-IN" smtClean="0"/>
              <a:t>27-03-2017</a:t>
            </a:fld>
            <a:endParaRPr lang="en-IN"/>
          </a:p>
        </p:txBody>
      </p:sp>
      <p:sp>
        <p:nvSpPr>
          <p:cNvPr id="5" name="Footer Placeholder 4"/>
          <p:cNvSpPr>
            <a:spLocks noGrp="1"/>
          </p:cNvSpPr>
          <p:nvPr>
            <p:ph type="ftr" sz="quarter" idx="11"/>
          </p:nvPr>
        </p:nvSpPr>
        <p:spPr/>
        <p:txBody>
          <a:bodyPr/>
          <a:lstStyle/>
          <a:p>
            <a:r>
              <a:rPr lang="en-IN" smtClean="0"/>
              <a:t>N.Nadaraja Pillai</a:t>
            </a:r>
            <a:endParaRPr lang="en-IN"/>
          </a:p>
        </p:txBody>
      </p:sp>
      <p:sp>
        <p:nvSpPr>
          <p:cNvPr id="6" name="Slide Number Placeholder 5"/>
          <p:cNvSpPr>
            <a:spLocks noGrp="1"/>
          </p:cNvSpPr>
          <p:nvPr>
            <p:ph type="sldNum" sz="quarter" idx="12"/>
          </p:nvPr>
        </p:nvSpPr>
        <p:spPr/>
        <p:txBody>
          <a:bodyPr/>
          <a:lstStyle/>
          <a:p>
            <a:fld id="{7B270487-6C4C-4664-95A4-29F72614DBBD}" type="slidenum">
              <a:rPr lang="en-IN" smtClean="0"/>
              <a:t>‹#›</a:t>
            </a:fld>
            <a:endParaRPr lang="en-IN"/>
          </a:p>
        </p:txBody>
      </p:sp>
    </p:spTree>
    <p:extLst>
      <p:ext uri="{BB962C8B-B14F-4D97-AF65-F5344CB8AC3E}">
        <p14:creationId xmlns:p14="http://schemas.microsoft.com/office/powerpoint/2010/main" val="123057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474641-D014-425F-A0A0-1521AA4A00E9}" type="datetime1">
              <a:rPr lang="en-IN" smtClean="0"/>
              <a:t>27-03-2017</a:t>
            </a:fld>
            <a:endParaRPr lang="en-IN"/>
          </a:p>
        </p:txBody>
      </p:sp>
      <p:sp>
        <p:nvSpPr>
          <p:cNvPr id="5" name="Footer Placeholder 4"/>
          <p:cNvSpPr>
            <a:spLocks noGrp="1"/>
          </p:cNvSpPr>
          <p:nvPr>
            <p:ph type="ftr" sz="quarter" idx="11"/>
          </p:nvPr>
        </p:nvSpPr>
        <p:spPr/>
        <p:txBody>
          <a:bodyPr/>
          <a:lstStyle/>
          <a:p>
            <a:r>
              <a:rPr lang="en-IN" smtClean="0"/>
              <a:t>N.Nadaraja Pillai</a:t>
            </a:r>
            <a:endParaRPr lang="en-IN"/>
          </a:p>
        </p:txBody>
      </p:sp>
      <p:sp>
        <p:nvSpPr>
          <p:cNvPr id="6" name="Slide Number Placeholder 5"/>
          <p:cNvSpPr>
            <a:spLocks noGrp="1"/>
          </p:cNvSpPr>
          <p:nvPr>
            <p:ph type="sldNum" sz="quarter" idx="12"/>
          </p:nvPr>
        </p:nvSpPr>
        <p:spPr/>
        <p:txBody>
          <a:bodyPr/>
          <a:lstStyle/>
          <a:p>
            <a:fld id="{7B270487-6C4C-4664-95A4-29F72614DBBD}" type="slidenum">
              <a:rPr lang="en-IN" smtClean="0"/>
              <a:t>‹#›</a:t>
            </a:fld>
            <a:endParaRPr lang="en-IN"/>
          </a:p>
        </p:txBody>
      </p:sp>
    </p:spTree>
    <p:extLst>
      <p:ext uri="{BB962C8B-B14F-4D97-AF65-F5344CB8AC3E}">
        <p14:creationId xmlns:p14="http://schemas.microsoft.com/office/powerpoint/2010/main" val="2762638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DB486C5-D88F-4569-9C93-9AFC3EE3A029}" type="datetime1">
              <a:rPr lang="en-IN" smtClean="0"/>
              <a:t>27-03-2017</a:t>
            </a:fld>
            <a:endParaRPr lang="en-IN"/>
          </a:p>
        </p:txBody>
      </p:sp>
      <p:sp>
        <p:nvSpPr>
          <p:cNvPr id="5" name="Footer Placeholder 4"/>
          <p:cNvSpPr>
            <a:spLocks noGrp="1"/>
          </p:cNvSpPr>
          <p:nvPr>
            <p:ph type="ftr" sz="quarter" idx="11"/>
          </p:nvPr>
        </p:nvSpPr>
        <p:spPr/>
        <p:txBody>
          <a:bodyPr/>
          <a:lstStyle/>
          <a:p>
            <a:r>
              <a:rPr lang="en-IN" smtClean="0"/>
              <a:t>N.Nadaraja Pillai</a:t>
            </a:r>
            <a:endParaRPr lang="en-IN"/>
          </a:p>
        </p:txBody>
      </p:sp>
      <p:sp>
        <p:nvSpPr>
          <p:cNvPr id="6" name="Slide Number Placeholder 5"/>
          <p:cNvSpPr>
            <a:spLocks noGrp="1"/>
          </p:cNvSpPr>
          <p:nvPr>
            <p:ph type="sldNum" sz="quarter" idx="12"/>
          </p:nvPr>
        </p:nvSpPr>
        <p:spPr/>
        <p:txBody>
          <a:bodyPr/>
          <a:lstStyle/>
          <a:p>
            <a:fld id="{7B270487-6C4C-4664-95A4-29F72614DBBD}" type="slidenum">
              <a:rPr lang="en-IN" smtClean="0"/>
              <a:t>‹#›</a:t>
            </a:fld>
            <a:endParaRPr lang="en-IN"/>
          </a:p>
        </p:txBody>
      </p:sp>
    </p:spTree>
    <p:extLst>
      <p:ext uri="{BB962C8B-B14F-4D97-AF65-F5344CB8AC3E}">
        <p14:creationId xmlns:p14="http://schemas.microsoft.com/office/powerpoint/2010/main" val="438294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39FB812-2218-4879-AD24-BB2344099EEC}" type="datetime1">
              <a:rPr lang="en-IN" smtClean="0"/>
              <a:t>27-03-2017</a:t>
            </a:fld>
            <a:endParaRPr lang="en-IN"/>
          </a:p>
        </p:txBody>
      </p:sp>
      <p:sp>
        <p:nvSpPr>
          <p:cNvPr id="6" name="Footer Placeholder 5"/>
          <p:cNvSpPr>
            <a:spLocks noGrp="1"/>
          </p:cNvSpPr>
          <p:nvPr>
            <p:ph type="ftr" sz="quarter" idx="11"/>
          </p:nvPr>
        </p:nvSpPr>
        <p:spPr/>
        <p:txBody>
          <a:bodyPr/>
          <a:lstStyle/>
          <a:p>
            <a:r>
              <a:rPr lang="en-IN" smtClean="0"/>
              <a:t>N.Nadaraja Pillai</a:t>
            </a:r>
            <a:endParaRPr lang="en-IN"/>
          </a:p>
        </p:txBody>
      </p:sp>
      <p:sp>
        <p:nvSpPr>
          <p:cNvPr id="7" name="Slide Number Placeholder 6"/>
          <p:cNvSpPr>
            <a:spLocks noGrp="1"/>
          </p:cNvSpPr>
          <p:nvPr>
            <p:ph type="sldNum" sz="quarter" idx="12"/>
          </p:nvPr>
        </p:nvSpPr>
        <p:spPr/>
        <p:txBody>
          <a:bodyPr/>
          <a:lstStyle/>
          <a:p>
            <a:fld id="{7B270487-6C4C-4664-95A4-29F72614DBBD}" type="slidenum">
              <a:rPr lang="en-IN" smtClean="0"/>
              <a:t>‹#›</a:t>
            </a:fld>
            <a:endParaRPr lang="en-IN"/>
          </a:p>
        </p:txBody>
      </p:sp>
    </p:spTree>
    <p:extLst>
      <p:ext uri="{BB962C8B-B14F-4D97-AF65-F5344CB8AC3E}">
        <p14:creationId xmlns:p14="http://schemas.microsoft.com/office/powerpoint/2010/main" val="3196633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A09E829-CFB0-4B1C-9ECB-1D86D16BEF5E}" type="datetime1">
              <a:rPr lang="en-IN" smtClean="0"/>
              <a:t>27-03-2017</a:t>
            </a:fld>
            <a:endParaRPr lang="en-IN"/>
          </a:p>
        </p:txBody>
      </p:sp>
      <p:sp>
        <p:nvSpPr>
          <p:cNvPr id="8" name="Footer Placeholder 7"/>
          <p:cNvSpPr>
            <a:spLocks noGrp="1"/>
          </p:cNvSpPr>
          <p:nvPr>
            <p:ph type="ftr" sz="quarter" idx="11"/>
          </p:nvPr>
        </p:nvSpPr>
        <p:spPr/>
        <p:txBody>
          <a:bodyPr/>
          <a:lstStyle/>
          <a:p>
            <a:r>
              <a:rPr lang="en-IN" smtClean="0"/>
              <a:t>N.Nadaraja Pillai</a:t>
            </a:r>
            <a:endParaRPr lang="en-IN"/>
          </a:p>
        </p:txBody>
      </p:sp>
      <p:sp>
        <p:nvSpPr>
          <p:cNvPr id="9" name="Slide Number Placeholder 8"/>
          <p:cNvSpPr>
            <a:spLocks noGrp="1"/>
          </p:cNvSpPr>
          <p:nvPr>
            <p:ph type="sldNum" sz="quarter" idx="12"/>
          </p:nvPr>
        </p:nvSpPr>
        <p:spPr/>
        <p:txBody>
          <a:bodyPr/>
          <a:lstStyle/>
          <a:p>
            <a:fld id="{7B270487-6C4C-4664-95A4-29F72614DBBD}" type="slidenum">
              <a:rPr lang="en-IN" smtClean="0"/>
              <a:t>‹#›</a:t>
            </a:fld>
            <a:endParaRPr lang="en-IN"/>
          </a:p>
        </p:txBody>
      </p:sp>
    </p:spTree>
    <p:extLst>
      <p:ext uri="{BB962C8B-B14F-4D97-AF65-F5344CB8AC3E}">
        <p14:creationId xmlns:p14="http://schemas.microsoft.com/office/powerpoint/2010/main" val="236713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6234DAA-5A04-4DAA-851E-9F49AAD94C1F}" type="datetime1">
              <a:rPr lang="en-IN" smtClean="0"/>
              <a:t>27-03-2017</a:t>
            </a:fld>
            <a:endParaRPr lang="en-IN"/>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a:t>
            </a:fld>
            <a:endParaRPr lang="en-IN"/>
          </a:p>
        </p:txBody>
      </p:sp>
    </p:spTree>
    <p:extLst>
      <p:ext uri="{BB962C8B-B14F-4D97-AF65-F5344CB8AC3E}">
        <p14:creationId xmlns:p14="http://schemas.microsoft.com/office/powerpoint/2010/main" val="279303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4AC0C-CB3C-4357-8D38-A4826D4224A4}" type="datetime1">
              <a:rPr lang="en-IN" smtClean="0"/>
              <a:t>27-03-2017</a:t>
            </a:fld>
            <a:endParaRPr lang="en-IN"/>
          </a:p>
        </p:txBody>
      </p:sp>
      <p:sp>
        <p:nvSpPr>
          <p:cNvPr id="3" name="Footer Placeholder 2"/>
          <p:cNvSpPr>
            <a:spLocks noGrp="1"/>
          </p:cNvSpPr>
          <p:nvPr>
            <p:ph type="ftr" sz="quarter" idx="11"/>
          </p:nvPr>
        </p:nvSpPr>
        <p:spPr/>
        <p:txBody>
          <a:bodyPr/>
          <a:lstStyle/>
          <a:p>
            <a:r>
              <a:rPr lang="en-IN" smtClean="0"/>
              <a:t>N.Nadaraja Pillai</a:t>
            </a:r>
            <a:endParaRPr lang="en-IN"/>
          </a:p>
        </p:txBody>
      </p:sp>
      <p:sp>
        <p:nvSpPr>
          <p:cNvPr id="4" name="Slide Number Placeholder 3"/>
          <p:cNvSpPr>
            <a:spLocks noGrp="1"/>
          </p:cNvSpPr>
          <p:nvPr>
            <p:ph type="sldNum" sz="quarter" idx="12"/>
          </p:nvPr>
        </p:nvSpPr>
        <p:spPr/>
        <p:txBody>
          <a:bodyPr/>
          <a:lstStyle/>
          <a:p>
            <a:fld id="{7B270487-6C4C-4664-95A4-29F72614DBBD}" type="slidenum">
              <a:rPr lang="en-IN" smtClean="0"/>
              <a:t>‹#›</a:t>
            </a:fld>
            <a:endParaRPr lang="en-IN"/>
          </a:p>
        </p:txBody>
      </p:sp>
    </p:spTree>
    <p:extLst>
      <p:ext uri="{BB962C8B-B14F-4D97-AF65-F5344CB8AC3E}">
        <p14:creationId xmlns:p14="http://schemas.microsoft.com/office/powerpoint/2010/main" val="3817807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06F0E8-3E79-4FBB-A254-A59699B4F006}" type="datetime1">
              <a:rPr lang="en-IN" smtClean="0"/>
              <a:t>27-03-2017</a:t>
            </a:fld>
            <a:endParaRPr lang="en-IN"/>
          </a:p>
        </p:txBody>
      </p:sp>
      <p:sp>
        <p:nvSpPr>
          <p:cNvPr id="6" name="Footer Placeholder 5"/>
          <p:cNvSpPr>
            <a:spLocks noGrp="1"/>
          </p:cNvSpPr>
          <p:nvPr>
            <p:ph type="ftr" sz="quarter" idx="11"/>
          </p:nvPr>
        </p:nvSpPr>
        <p:spPr/>
        <p:txBody>
          <a:bodyPr/>
          <a:lstStyle/>
          <a:p>
            <a:r>
              <a:rPr lang="en-IN" smtClean="0"/>
              <a:t>N.Nadaraja Pillai</a:t>
            </a:r>
            <a:endParaRPr lang="en-IN"/>
          </a:p>
        </p:txBody>
      </p:sp>
      <p:sp>
        <p:nvSpPr>
          <p:cNvPr id="7" name="Slide Number Placeholder 6"/>
          <p:cNvSpPr>
            <a:spLocks noGrp="1"/>
          </p:cNvSpPr>
          <p:nvPr>
            <p:ph type="sldNum" sz="quarter" idx="12"/>
          </p:nvPr>
        </p:nvSpPr>
        <p:spPr/>
        <p:txBody>
          <a:bodyPr/>
          <a:lstStyle/>
          <a:p>
            <a:fld id="{7B270487-6C4C-4664-95A4-29F72614DBBD}" type="slidenum">
              <a:rPr lang="en-IN" smtClean="0"/>
              <a:t>‹#›</a:t>
            </a:fld>
            <a:endParaRPr lang="en-IN"/>
          </a:p>
        </p:txBody>
      </p:sp>
    </p:spTree>
    <p:extLst>
      <p:ext uri="{BB962C8B-B14F-4D97-AF65-F5344CB8AC3E}">
        <p14:creationId xmlns:p14="http://schemas.microsoft.com/office/powerpoint/2010/main" val="4196708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FA0C608-0136-4856-B020-930AA7D5CF00}" type="datetime1">
              <a:rPr lang="en-IN" smtClean="0"/>
              <a:t>27-03-2017</a:t>
            </a:fld>
            <a:endParaRPr lang="en-IN"/>
          </a:p>
        </p:txBody>
      </p:sp>
      <p:sp>
        <p:nvSpPr>
          <p:cNvPr id="6" name="Footer Placeholder 5"/>
          <p:cNvSpPr>
            <a:spLocks noGrp="1"/>
          </p:cNvSpPr>
          <p:nvPr>
            <p:ph type="ftr" sz="quarter" idx="11"/>
          </p:nvPr>
        </p:nvSpPr>
        <p:spPr/>
        <p:txBody>
          <a:bodyPr/>
          <a:lstStyle/>
          <a:p>
            <a:r>
              <a:rPr lang="en-IN" smtClean="0"/>
              <a:t>N.Nadaraja Pillai</a:t>
            </a:r>
            <a:endParaRPr lang="en-IN"/>
          </a:p>
        </p:txBody>
      </p:sp>
      <p:sp>
        <p:nvSpPr>
          <p:cNvPr id="7" name="Slide Number Placeholder 6"/>
          <p:cNvSpPr>
            <a:spLocks noGrp="1"/>
          </p:cNvSpPr>
          <p:nvPr>
            <p:ph type="sldNum" sz="quarter" idx="12"/>
          </p:nvPr>
        </p:nvSpPr>
        <p:spPr/>
        <p:txBody>
          <a:bodyPr/>
          <a:lstStyle/>
          <a:p>
            <a:fld id="{7B270487-6C4C-4664-95A4-29F72614DBBD}" type="slidenum">
              <a:rPr lang="en-IN" smtClean="0"/>
              <a:t>‹#›</a:t>
            </a:fld>
            <a:endParaRPr lang="en-IN"/>
          </a:p>
        </p:txBody>
      </p:sp>
    </p:spTree>
    <p:extLst>
      <p:ext uri="{BB962C8B-B14F-4D97-AF65-F5344CB8AC3E}">
        <p14:creationId xmlns:p14="http://schemas.microsoft.com/office/powerpoint/2010/main" val="2803081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6A35A99-DDC1-47B3-B189-9E735070E108}" type="datetime1">
              <a:rPr lang="en-IN" smtClean="0"/>
              <a:t>27-03-2017</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IN" smtClean="0"/>
              <a:t>N.Nadaraja Pillai</a:t>
            </a:r>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B270487-6C4C-4664-95A4-29F72614DBBD}" type="slidenum">
              <a:rPr lang="en-IN" smtClean="0"/>
              <a:t>‹#›</a:t>
            </a:fld>
            <a:endParaRPr lang="en-IN"/>
          </a:p>
        </p:txBody>
      </p:sp>
    </p:spTree>
    <p:extLst>
      <p:ext uri="{BB962C8B-B14F-4D97-AF65-F5344CB8AC3E}">
        <p14:creationId xmlns:p14="http://schemas.microsoft.com/office/powerpoint/2010/main" val="2416323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nadarajapillai@rediffmail.com" TargetMode="Externa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b="1" dirty="0"/>
              <a:t>Developing Reading </a:t>
            </a:r>
            <a:r>
              <a:rPr lang="en-IN" b="1"/>
              <a:t>Skills </a:t>
            </a:r>
            <a:r>
              <a:rPr lang="en-IN" b="1" smtClean="0"/>
              <a:t>to / through </a:t>
            </a:r>
            <a:r>
              <a:rPr lang="en-IN" b="1" dirty="0"/>
              <a:t>Computer</a:t>
            </a:r>
            <a:r>
              <a:rPr lang="en-IN" dirty="0"/>
              <a:t/>
            </a:r>
            <a:br>
              <a:rPr lang="en-IN" dirty="0"/>
            </a:br>
            <a:endParaRPr lang="en-IN" dirty="0"/>
          </a:p>
        </p:txBody>
      </p:sp>
      <p:sp>
        <p:nvSpPr>
          <p:cNvPr id="3" name="Subtitle 2"/>
          <p:cNvSpPr>
            <a:spLocks noGrp="1"/>
          </p:cNvSpPr>
          <p:nvPr>
            <p:ph type="subTitle" idx="1"/>
          </p:nvPr>
        </p:nvSpPr>
        <p:spPr/>
        <p:txBody>
          <a:bodyPr>
            <a:normAutofit/>
          </a:bodyPr>
          <a:lstStyle/>
          <a:p>
            <a:pPr algn="r"/>
            <a:r>
              <a:rPr lang="en-IN" sz="2400" dirty="0">
                <a:solidFill>
                  <a:srgbClr val="FF0000"/>
                </a:solidFill>
              </a:rPr>
              <a:t>N. Nadaraja Pillai</a:t>
            </a:r>
          </a:p>
          <a:p>
            <a:pPr algn="r"/>
            <a:r>
              <a:rPr lang="en-IN" sz="2400" dirty="0">
                <a:solidFill>
                  <a:srgbClr val="FF0000"/>
                </a:solidFill>
              </a:rPr>
              <a:t>Mysore </a:t>
            </a: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1</a:t>
            </a:fld>
            <a:endParaRPr lang="en-IN"/>
          </a:p>
        </p:txBody>
      </p:sp>
    </p:spTree>
    <p:extLst>
      <p:ext uri="{BB962C8B-B14F-4D97-AF65-F5344CB8AC3E}">
        <p14:creationId xmlns:p14="http://schemas.microsoft.com/office/powerpoint/2010/main" val="562971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6691"/>
          </a:xfrm>
        </p:spPr>
        <p:txBody>
          <a:bodyPr/>
          <a:lstStyle/>
          <a:p>
            <a:r>
              <a:rPr lang="en-IN" dirty="0" smtClean="0"/>
              <a:t>Meaning</a:t>
            </a:r>
            <a:endParaRPr lang="en-IN" dirty="0"/>
          </a:p>
        </p:txBody>
      </p:sp>
      <p:sp>
        <p:nvSpPr>
          <p:cNvPr id="3" name="Content Placeholder 2"/>
          <p:cNvSpPr>
            <a:spLocks noGrp="1"/>
          </p:cNvSpPr>
          <p:nvPr>
            <p:ph idx="1"/>
          </p:nvPr>
        </p:nvSpPr>
        <p:spPr>
          <a:xfrm>
            <a:off x="677334" y="1967345"/>
            <a:ext cx="8596668" cy="4074017"/>
          </a:xfrm>
        </p:spPr>
        <p:txBody>
          <a:bodyPr>
            <a:normAutofit/>
          </a:bodyPr>
          <a:lstStyle/>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5. Have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knowledge of Sentence types </a:t>
            </a: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used.</a:t>
            </a:r>
          </a:p>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6. Develop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the skills involved - understanding </a:t>
            </a:r>
            <a:r>
              <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direct meaning, contextual meaning, that is, inferring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 which are the most essential reading strategies.</a:t>
            </a:r>
          </a:p>
          <a:p>
            <a:r>
              <a:rPr lang="ta-IN" sz="2400" dirty="0">
                <a:latin typeface="Arial Unicode MS" panose="020B0604020202020204" pitchFamily="34" charset="-128"/>
                <a:ea typeface="Arial Unicode MS" panose="020B0604020202020204" pitchFamily="34" charset="-128"/>
                <a:cs typeface="Arial Unicode MS" panose="020B0604020202020204" pitchFamily="34" charset="-128"/>
              </a:rPr>
              <a:t>அவன் கலையைக் கைப்பிடித்தான்.</a:t>
            </a:r>
            <a:endParaRPr lang="en-IN"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ta-IN" sz="2400" dirty="0">
                <a:latin typeface="Arial Unicode MS" panose="020B0604020202020204" pitchFamily="34" charset="-128"/>
                <a:ea typeface="Arial Unicode MS" panose="020B0604020202020204" pitchFamily="34" charset="-128"/>
                <a:cs typeface="Arial Unicode MS" panose="020B0604020202020204" pitchFamily="34" charset="-128"/>
              </a:rPr>
              <a:t>குமார் வேலைக்காக தலைமை அலுவலரைக் காக்காய்ப் பிடித்தான்</a:t>
            </a:r>
            <a:endParaRPr lang="en-IN"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endPar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10</a:t>
            </a:fld>
            <a:endParaRPr lang="en-IN"/>
          </a:p>
        </p:txBody>
      </p:sp>
    </p:spTree>
    <p:extLst>
      <p:ext uri="{BB962C8B-B14F-4D97-AF65-F5344CB8AC3E}">
        <p14:creationId xmlns:p14="http://schemas.microsoft.com/office/powerpoint/2010/main" val="889808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Grammar </a:t>
            </a:r>
            <a:r>
              <a:rPr lang="en-IN" dirty="0"/>
              <a:t>of the language</a:t>
            </a:r>
          </a:p>
        </p:txBody>
      </p:sp>
      <p:sp>
        <p:nvSpPr>
          <p:cNvPr id="3" name="Content Placeholder 2"/>
          <p:cNvSpPr>
            <a:spLocks noGrp="1"/>
          </p:cNvSpPr>
          <p:nvPr>
            <p:ph idx="1"/>
          </p:nvPr>
        </p:nvSpPr>
        <p:spPr>
          <a:xfrm>
            <a:off x="677334" y="1399308"/>
            <a:ext cx="8596668" cy="5458691"/>
          </a:xfrm>
        </p:spPr>
        <p:txBody>
          <a:bodyPr>
            <a:noAutofit/>
          </a:bodyPr>
          <a:lstStyle/>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7. Understand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the grammar of the language along with </a:t>
            </a: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ambiguous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grammatical features. </a:t>
            </a:r>
          </a:p>
          <a:p>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மொழிநலன் கருதியும் பொருள் மயக்கம் ஏற்படாதவண்ணமும் </a:t>
            </a:r>
            <a:r>
              <a:rPr lang="ta-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IN" sz="2400" dirty="0" err="1"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ஓடுவது</a:t>
            </a: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IN" sz="2400" dirty="0" err="1"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நல்ல</a:t>
            </a: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IN" sz="2400" dirty="0" err="1"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குதிரை</a:t>
            </a: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IN" sz="2400" dirty="0" err="1"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ஓடுவது</a:t>
            </a: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IN" sz="2400" dirty="0" err="1"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நல்ல</a:t>
            </a: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IN" sz="2400" dirty="0" err="1"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பழக்கம்</a:t>
            </a:r>
            <a:endPar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8. Understand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the morphology of the language. </a:t>
            </a:r>
          </a:p>
          <a:p>
            <a:r>
              <a:rPr lang="ta-IN" sz="24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வினையடிகள் உருவாக்கப்படும்போது வினைச்சொல்லுடன் இன்னொரு வினை சேர்ந்து கூட்டு / கலப்பு வினைகள் </a:t>
            </a:r>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உருவாக்கப்படும்போதும்</a:t>
            </a:r>
            <a:r>
              <a:rPr lang="ta-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t>
            </a:r>
            <a:endPar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9. Understand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the Style of the text.</a:t>
            </a:r>
          </a:p>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10. Summarizing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after each paragraph is seen as an effective strategy for building comprehension</a:t>
            </a:r>
          </a:p>
          <a:p>
            <a:endParaRPr lang="en-IN" sz="2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11</a:t>
            </a:fld>
            <a:endParaRPr lang="en-IN"/>
          </a:p>
        </p:txBody>
      </p:sp>
    </p:spTree>
    <p:extLst>
      <p:ext uri="{BB962C8B-B14F-4D97-AF65-F5344CB8AC3E}">
        <p14:creationId xmlns:p14="http://schemas.microsoft.com/office/powerpoint/2010/main" val="1925357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679" y="124691"/>
            <a:ext cx="8596668" cy="6580909"/>
          </a:xfrm>
        </p:spPr>
        <p:txBody>
          <a:bodyPr>
            <a:normAutofit fontScale="77500" lnSpcReduction="20000"/>
          </a:bodyPr>
          <a:lstStyle/>
          <a:p>
            <a:r>
              <a:rPr lang="en-IN" sz="2800" dirty="0" smtClean="0">
                <a:latin typeface="Arial Unicode MS" panose="020B0604020202020204" pitchFamily="34" charset="-128"/>
                <a:ea typeface="Arial Unicode MS" panose="020B0604020202020204" pitchFamily="34" charset="-128"/>
                <a:cs typeface="Arial Unicode MS" panose="020B0604020202020204" pitchFamily="34" charset="-128"/>
              </a:rPr>
              <a:t>11. Creating </a:t>
            </a:r>
            <a:r>
              <a:rPr lang="en-IN" sz="2800" dirty="0">
                <a:latin typeface="Arial Unicode MS" panose="020B0604020202020204" pitchFamily="34" charset="-128"/>
                <a:ea typeface="Arial Unicode MS" panose="020B0604020202020204" pitchFamily="34" charset="-128"/>
                <a:cs typeface="Arial Unicode MS" panose="020B0604020202020204" pitchFamily="34" charset="-128"/>
              </a:rPr>
              <a:t>higher level of thinking opportunities by promoting critical and aesthetic thinking about the passage</a:t>
            </a:r>
            <a:r>
              <a:rPr lang="en-IN" sz="28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0" indent="0">
              <a:buNone/>
            </a:pPr>
            <a:endParaRPr lang="en-IN" sz="28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2000" dirty="0" err="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சுடர்த்</a:t>
            </a:r>
            <a:r>
              <a:rPr lang="en-US" sz="20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தொடீஇ</a:t>
            </a:r>
            <a:r>
              <a:rPr lang="en-US" sz="20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கேளாய்</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தெருவில்</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நாம்</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ஆடும்</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smtClean="0">
                <a:latin typeface="Arial Unicode MS" panose="020B0604020202020204" pitchFamily="34" charset="-128"/>
                <a:ea typeface="Arial Unicode MS" panose="020B0604020202020204" pitchFamily="34" charset="-128"/>
                <a:cs typeface="Arial Unicode MS" panose="020B0604020202020204" pitchFamily="34" charset="-128"/>
              </a:rPr>
              <a:t>மணற்சிற்றில்</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காலின்</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சிதையா</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அடைச்சிய</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smtClean="0">
                <a:latin typeface="Arial Unicode MS" panose="020B0604020202020204" pitchFamily="34" charset="-128"/>
                <a:ea typeface="Arial Unicode MS" panose="020B0604020202020204" pitchFamily="34" charset="-128"/>
                <a:cs typeface="Arial Unicode MS" panose="020B0604020202020204" pitchFamily="34" charset="-128"/>
              </a:rPr>
              <a:t>கோதை</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பரிந்து</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வரிப்பந்து</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கொண்டு</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ஓடி</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smtClean="0">
                <a:latin typeface="Arial Unicode MS" panose="020B0604020202020204" pitchFamily="34" charset="-128"/>
                <a:ea typeface="Arial Unicode MS" panose="020B0604020202020204" pitchFamily="34" charset="-128"/>
                <a:cs typeface="Arial Unicode MS" panose="020B0604020202020204" pitchFamily="34" charset="-128"/>
              </a:rPr>
              <a:t>நோதக்க</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செய்யும்</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சிறுபட்டி</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மேல்</a:t>
            </a:r>
            <a:r>
              <a:rPr lang="en-US" sz="20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ஓர்</a:t>
            </a:r>
            <a:r>
              <a:rPr lang="en-US" sz="20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நாள்</a:t>
            </a:r>
            <a:endParaRPr lang="en-IN" sz="20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அன்னையும்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யானும் இருந்தேமா</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இல்லிரே</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உண்ணுநீர்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வேட்டேன் என வந்தாற்கு</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அன்னை </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அடர்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பொற் சிரகத்தால் வாக்கி</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சுடரிழாய்</a:t>
            </a:r>
            <a:r>
              <a:rPr lang="en-US" sz="20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t>
            </a:r>
            <a:endParaRPr lang="en-IN" sz="20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உண்ணுநீர்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ஊட்டிவா</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என்றாள்</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என யானும் </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தன்னை</a:t>
            </a:r>
            <a:r>
              <a:rPr lang="ta-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அறியாது சென்றேன்</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மற்று என்னை </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வளை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முன் கை பற்றி நலிய</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தெருமந்திட்டு </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அன்னாய்</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இவன் ஒருவன்</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செய்தது காண் </a:t>
            </a:r>
            <a:r>
              <a:rPr lang="ta-IN" sz="20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என்றேனா</a:t>
            </a:r>
            <a:r>
              <a:rPr lang="en-US" sz="20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endParaRPr lang="en-IN" sz="20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அன்னை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அலறிப் படர்தர</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தன்னை</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 யான்</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உண்ணுநீர்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விக்கினான் </a:t>
            </a:r>
            <a:r>
              <a:rPr lang="ta-IN" sz="20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என்றேனா</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அன்னையும் </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தன்னை</a:t>
            </a:r>
            <a:r>
              <a:rPr lang="ta-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புறம் அழித்து நீவ</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000" dirty="0">
                <a:latin typeface="Arial Unicode MS" panose="020B0604020202020204" pitchFamily="34" charset="-128"/>
                <a:ea typeface="Arial Unicode MS" panose="020B0604020202020204" pitchFamily="34" charset="-128"/>
                <a:cs typeface="Arial Unicode MS" panose="020B0604020202020204" pitchFamily="34" charset="-128"/>
              </a:rPr>
              <a:t>மற்று என்னைக் </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smtClean="0">
                <a:latin typeface="Arial Unicode MS" panose="020B0604020202020204" pitchFamily="34" charset="-128"/>
                <a:ea typeface="Arial Unicode MS" panose="020B0604020202020204" pitchFamily="34" charset="-128"/>
                <a:cs typeface="Arial Unicode MS" panose="020B0604020202020204" pitchFamily="34" charset="-128"/>
              </a:rPr>
              <a:t>கடைக்</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கண்ணால்</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கொல்வான்</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போல்</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நோக்கி</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smtClean="0">
                <a:latin typeface="Arial Unicode MS" panose="020B0604020202020204" pitchFamily="34" charset="-128"/>
                <a:ea typeface="Arial Unicode MS" panose="020B0604020202020204" pitchFamily="34" charset="-128"/>
                <a:cs typeface="Arial Unicode MS" panose="020B0604020202020204" pitchFamily="34" charset="-128"/>
              </a:rPr>
              <a:t>நகைக்கூட்டம்</a:t>
            </a:r>
            <a:r>
              <a:rPr lang="ta-IN"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செய்தான்</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அக்</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கள்வன்</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மகன்</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கலித்தொகை</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51)</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IN" dirty="0">
                <a:latin typeface="Arial Unicode MS" panose="020B0604020202020204" pitchFamily="34" charset="-128"/>
                <a:ea typeface="Arial Unicode MS" panose="020B0604020202020204" pitchFamily="34" charset="-128"/>
                <a:cs typeface="Arial Unicode MS" panose="020B0604020202020204" pitchFamily="34" charset="-128"/>
              </a:rPr>
              <a:t> </a:t>
            </a:r>
          </a:p>
          <a:p>
            <a:endParaRPr lang="en-IN"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IN"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 name="Footer Placeholder 1"/>
          <p:cNvSpPr>
            <a:spLocks noGrp="1"/>
          </p:cNvSpPr>
          <p:nvPr>
            <p:ph type="ftr" sz="quarter" idx="11"/>
          </p:nvPr>
        </p:nvSpPr>
        <p:spPr/>
        <p:txBody>
          <a:bodyPr/>
          <a:lstStyle/>
          <a:p>
            <a:r>
              <a:rPr lang="en-IN" smtClean="0"/>
              <a:t>N.Nadaraja Pillai</a:t>
            </a:r>
            <a:endParaRPr lang="en-IN"/>
          </a:p>
        </p:txBody>
      </p:sp>
      <p:sp>
        <p:nvSpPr>
          <p:cNvPr id="4" name="Slide Number Placeholder 3"/>
          <p:cNvSpPr>
            <a:spLocks noGrp="1"/>
          </p:cNvSpPr>
          <p:nvPr>
            <p:ph type="sldNum" sz="quarter" idx="12"/>
          </p:nvPr>
        </p:nvSpPr>
        <p:spPr/>
        <p:txBody>
          <a:bodyPr/>
          <a:lstStyle/>
          <a:p>
            <a:fld id="{7B270487-6C4C-4664-95A4-29F72614DBBD}" type="slidenum">
              <a:rPr lang="en-IN" smtClean="0"/>
              <a:t>12</a:t>
            </a:fld>
            <a:endParaRPr lang="en-IN"/>
          </a:p>
        </p:txBody>
      </p:sp>
    </p:spTree>
    <p:extLst>
      <p:ext uri="{BB962C8B-B14F-4D97-AF65-F5344CB8AC3E}">
        <p14:creationId xmlns:p14="http://schemas.microsoft.com/office/powerpoint/2010/main" val="112041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1273"/>
          </a:xfrm>
        </p:spPr>
        <p:txBody>
          <a:bodyPr/>
          <a:lstStyle/>
          <a:p>
            <a:r>
              <a:rPr lang="en-IN" dirty="0" smtClean="0"/>
              <a:t>Visualization</a:t>
            </a:r>
            <a:endParaRPr lang="en-IN" dirty="0"/>
          </a:p>
        </p:txBody>
      </p:sp>
      <p:sp>
        <p:nvSpPr>
          <p:cNvPr id="3" name="Content Placeholder 2"/>
          <p:cNvSpPr>
            <a:spLocks noGrp="1"/>
          </p:cNvSpPr>
          <p:nvPr>
            <p:ph idx="1"/>
          </p:nvPr>
        </p:nvSpPr>
        <p:spPr>
          <a:xfrm>
            <a:off x="677333" y="1440873"/>
            <a:ext cx="9242521" cy="5084618"/>
          </a:xfrm>
        </p:spPr>
        <p:txBody>
          <a:bodyPr>
            <a:noAutofit/>
          </a:bodyPr>
          <a:lstStyle/>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12. Previewing </a:t>
            </a:r>
            <a:r>
              <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text by glance through the passage, table of contents, maps, visuals, tables,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etc., the reader can establish a goal for reading.</a:t>
            </a:r>
          </a:p>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13. Visualization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is </a:t>
            </a:r>
            <a:r>
              <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 mental image created in the minds of a reader while reading a text.</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 This strategy is be imparted for a good reader. This would mean that </a:t>
            </a:r>
            <a:r>
              <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reading different types of texts requires the use of different strategies</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 Being able to connect visually allows for a better understanding with the text through emotional responses. Readers who </a:t>
            </a:r>
            <a:r>
              <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visualize as they read are better able to recall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what they have read than are those who do not visualize.</a:t>
            </a:r>
          </a:p>
          <a:p>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(The same text given above will illustrate this strategy: </a:t>
            </a:r>
            <a:r>
              <a:rPr lang="en-US" sz="2400" dirty="0" err="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சுடர்த்</a:t>
            </a:r>
            <a:r>
              <a:rPr lang="en-US"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dirty="0" err="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தொடீஇ</a:t>
            </a:r>
            <a:r>
              <a:rPr lang="en-US"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dirty="0" err="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கேளாய்</a:t>
            </a:r>
            <a:r>
              <a:rPr lang="en-US"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endPar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IN" sz="2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13</a:t>
            </a:fld>
            <a:endParaRPr lang="en-IN"/>
          </a:p>
        </p:txBody>
      </p:sp>
    </p:spTree>
    <p:extLst>
      <p:ext uri="{BB962C8B-B14F-4D97-AF65-F5344CB8AC3E}">
        <p14:creationId xmlns:p14="http://schemas.microsoft.com/office/powerpoint/2010/main" val="134737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00545"/>
          </a:xfrm>
        </p:spPr>
        <p:txBody>
          <a:bodyPr/>
          <a:lstStyle/>
          <a:p>
            <a:r>
              <a:rPr lang="en-IN" dirty="0" smtClean="0"/>
              <a:t>Inner Meaning </a:t>
            </a:r>
            <a:endParaRPr lang="en-IN" dirty="0"/>
          </a:p>
        </p:txBody>
      </p:sp>
      <p:sp>
        <p:nvSpPr>
          <p:cNvPr id="3" name="Content Placeholder 2"/>
          <p:cNvSpPr>
            <a:spLocks noGrp="1"/>
          </p:cNvSpPr>
          <p:nvPr>
            <p:ph idx="1"/>
          </p:nvPr>
        </p:nvSpPr>
        <p:spPr>
          <a:xfrm>
            <a:off x="677333" y="1510145"/>
            <a:ext cx="8910011" cy="4531217"/>
          </a:xfrm>
        </p:spPr>
        <p:txBody>
          <a:bodyPr>
            <a:normAutofit/>
          </a:bodyPr>
          <a:lstStyle/>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14. Making </a:t>
            </a:r>
            <a:r>
              <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inferences</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 involving connecting various parts of texts that are not directly linked in order to form a sensible conclusion. The reader speculates the meaning by finding the connections lie within the texts</a:t>
            </a: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IN" sz="2400" dirty="0" err="1" smtClean="0">
                <a:latin typeface="Arial Unicode MS" panose="020B0604020202020204" pitchFamily="34" charset="-128"/>
                <a:ea typeface="Arial Unicode MS" panose="020B0604020202020204" pitchFamily="34" charset="-128"/>
                <a:cs typeface="Arial Unicode MS" panose="020B0604020202020204" pitchFamily="34" charset="-128"/>
              </a:rPr>
              <a:t>உள்ளுறை</a:t>
            </a: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endPar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lvl="0" indent="0">
              <a:buNone/>
            </a:pPr>
            <a:endParaRPr lang="en-IN"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கரும்பு நடு பாத்தியில் கலித்த ஆம்பல்</a:t>
            </a:r>
            <a:r>
              <a:rPr lang="en-US"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r>
            <a:br>
              <a:rPr lang="en-US"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br>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சுரும்பு பசி களையும் பெரும் புனல் ஊர</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
            </a:r>
            <a:b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br>
            <a:r>
              <a:rPr lang="ta-IN" sz="2400" dirty="0">
                <a:latin typeface="Arial Unicode MS" panose="020B0604020202020204" pitchFamily="34" charset="-128"/>
                <a:ea typeface="Arial Unicode MS" panose="020B0604020202020204" pitchFamily="34" charset="-128"/>
                <a:cs typeface="Arial Unicode MS" panose="020B0604020202020204" pitchFamily="34" charset="-128"/>
              </a:rPr>
              <a:t>புதல்வனை ஈன்ற எம் மேனி</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
            </a:r>
            <a:b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br>
            <a:r>
              <a:rPr lang="ta-IN" sz="2400" dirty="0">
                <a:latin typeface="Arial Unicode MS" panose="020B0604020202020204" pitchFamily="34" charset="-128"/>
                <a:ea typeface="Arial Unicode MS" panose="020B0604020202020204" pitchFamily="34" charset="-128"/>
                <a:cs typeface="Arial Unicode MS" panose="020B0604020202020204" pitchFamily="34" charset="-128"/>
              </a:rPr>
              <a:t>முயங்கன்மோ தெய்ய நின் மார்பு சிதைப் பதுவே.</a:t>
            </a:r>
            <a:endParaRPr lang="en-IN"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ta-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a:latin typeface="Arial Unicode MS" panose="020B0604020202020204" pitchFamily="34" charset="-128"/>
                <a:ea typeface="Arial Unicode MS" panose="020B0604020202020204" pitchFamily="34" charset="-128"/>
                <a:cs typeface="Arial Unicode MS" panose="020B0604020202020204" pitchFamily="34" charset="-128"/>
              </a:rPr>
              <a:t>(ஐங்குறுநூறு</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 65)</a:t>
            </a:r>
            <a:endParaRPr lang="en-IN"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IN" sz="2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14</a:t>
            </a:fld>
            <a:endParaRPr lang="en-IN"/>
          </a:p>
        </p:txBody>
      </p:sp>
    </p:spTree>
    <p:extLst>
      <p:ext uri="{BB962C8B-B14F-4D97-AF65-F5344CB8AC3E}">
        <p14:creationId xmlns:p14="http://schemas.microsoft.com/office/powerpoint/2010/main" val="3750198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9709"/>
          </a:xfrm>
        </p:spPr>
        <p:txBody>
          <a:bodyPr/>
          <a:lstStyle/>
          <a:p>
            <a:r>
              <a:rPr lang="en-IN" dirty="0"/>
              <a:t>I</a:t>
            </a:r>
            <a:r>
              <a:rPr lang="en-IN" dirty="0" smtClean="0"/>
              <a:t>mportant </a:t>
            </a:r>
            <a:r>
              <a:rPr lang="en-IN" dirty="0"/>
              <a:t>ideas and messages</a:t>
            </a:r>
          </a:p>
        </p:txBody>
      </p:sp>
      <p:sp>
        <p:nvSpPr>
          <p:cNvPr id="3" name="Content Placeholder 2"/>
          <p:cNvSpPr>
            <a:spLocks noGrp="1"/>
          </p:cNvSpPr>
          <p:nvPr>
            <p:ph idx="1"/>
          </p:nvPr>
        </p:nvSpPr>
        <p:spPr>
          <a:xfrm>
            <a:off x="677334" y="1302327"/>
            <a:ext cx="8596668" cy="5195455"/>
          </a:xfrm>
        </p:spPr>
        <p:txBody>
          <a:bodyPr>
            <a:normAutofit/>
          </a:bodyPr>
          <a:lstStyle/>
          <a:p>
            <a:pPr lvl="0"/>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15. Determining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importance is another strategy to find out the </a:t>
            </a:r>
            <a:r>
              <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important ideas and messages within the text</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 </a:t>
            </a:r>
            <a:endPar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	Readers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should know the strategies to identify </a:t>
            </a:r>
            <a:r>
              <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direct and </a:t>
            </a: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indirect </a:t>
            </a:r>
            <a:r>
              <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ideas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found in the text</a:t>
            </a: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0" lvl="0" indent="0">
              <a:buNone/>
            </a:pPr>
            <a:endParaRPr lang="en-IN"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நிலத்தினும் </a:t>
            </a:r>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பெரிதே</a:t>
            </a:r>
            <a:r>
              <a:rPr lang="en-US"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வானினும் உயர்ந்தன்று</a:t>
            </a:r>
            <a:r>
              <a:rPr lang="en-US"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t>
            </a:r>
            <a:endPar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நீரினும் </a:t>
            </a:r>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ஆரள வின்றே - சாரல்</a:t>
            </a:r>
            <a:endPar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கருங்கோற் </a:t>
            </a:r>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குறிஞ்சிப் பூக்கொண்டு</a:t>
            </a:r>
            <a:endPar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பெருந்தேன் </a:t>
            </a:r>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இழைக்கும் நாடனொடு </a:t>
            </a:r>
            <a:r>
              <a:rPr lang="ta-IN" sz="24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நட்பே</a:t>
            </a:r>
            <a:r>
              <a:rPr lang="en-IN" sz="24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a:t>
            </a:r>
          </a:p>
          <a:p>
            <a:pPr marL="0" indent="0">
              <a:buNone/>
            </a:pPr>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a:latin typeface="Arial Unicode MS" panose="020B0604020202020204" pitchFamily="34" charset="-128"/>
                <a:ea typeface="Arial Unicode MS" panose="020B0604020202020204" pitchFamily="34" charset="-128"/>
                <a:cs typeface="Arial Unicode MS" panose="020B0604020202020204" pitchFamily="34" charset="-128"/>
              </a:rPr>
              <a:t>குறுந்தொகை-3</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a:t>
            </a:r>
            <a:endParaRPr lang="en-IN"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IN" sz="2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15</a:t>
            </a:fld>
            <a:endParaRPr lang="en-IN"/>
          </a:p>
        </p:txBody>
      </p:sp>
    </p:spTree>
    <p:extLst>
      <p:ext uri="{BB962C8B-B14F-4D97-AF65-F5344CB8AC3E}">
        <p14:creationId xmlns:p14="http://schemas.microsoft.com/office/powerpoint/2010/main" val="1879023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18655"/>
            <a:ext cx="8596668" cy="6234545"/>
          </a:xfrm>
        </p:spPr>
        <p:txBody>
          <a:bodyPr>
            <a:noAutofit/>
          </a:bodyPr>
          <a:lstStyle/>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16. Making </a:t>
            </a:r>
            <a:r>
              <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Connections is a cognitive approach</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 which is referred to as ‘</a:t>
            </a:r>
            <a:r>
              <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reading beyond the lines’.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This requires the reader’s previous experience in reading different texts. </a:t>
            </a:r>
          </a:p>
          <a:p>
            <a:pPr mar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யாரும் </a:t>
            </a:r>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இல்லை</a:t>
            </a:r>
            <a:r>
              <a:rPr lang="en-US"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தானே</a:t>
            </a:r>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கள்வன்</a:t>
            </a:r>
            <a:r>
              <a:rPr lang="en-US"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t>
            </a:r>
            <a:endPar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தான்</a:t>
            </a:r>
            <a:r>
              <a:rPr lang="ta-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அதுபொய்ப்பின் யான்வென் செய்கோ</a:t>
            </a:r>
            <a:r>
              <a:rPr lang="en-US"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t>
            </a:r>
            <a:endPar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தினைத்தாள் </a:t>
            </a:r>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அன்ன சிறு பசுங்கால்</a:t>
            </a:r>
            <a:endPar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ஒழுகுநீர் </a:t>
            </a:r>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ஆரல் பார்க்கும்</a:t>
            </a:r>
            <a:endPar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குருகும் </a:t>
            </a:r>
            <a:r>
              <a:rPr lang="ta-IN" sz="24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உண்டு</a:t>
            </a:r>
            <a:r>
              <a:rPr lang="en-IN" sz="24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தான் </a:t>
            </a:r>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மணந்த ஞான்றே		</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ta-IN" sz="2400" dirty="0">
                <a:latin typeface="Arial Unicode MS" panose="020B0604020202020204" pitchFamily="34" charset="-128"/>
                <a:ea typeface="Arial Unicode MS" panose="020B0604020202020204" pitchFamily="34" charset="-128"/>
                <a:cs typeface="Arial Unicode MS" panose="020B0604020202020204" pitchFamily="34" charset="-128"/>
              </a:rPr>
              <a:t>குறுந்தொகை-25</a:t>
            </a: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 </a:t>
            </a:r>
          </a:p>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17. Use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the Punctuation marks as a guide for reading</a:t>
            </a:r>
          </a:p>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18. Using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a Morphological analyser may help to understand the </a:t>
            </a: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text.</a:t>
            </a:r>
          </a:p>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19. Using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Parser or spell check, if necessary  </a:t>
            </a:r>
          </a:p>
          <a:p>
            <a:endParaRPr lang="en-IN" sz="2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 name="Footer Placeholder 1"/>
          <p:cNvSpPr>
            <a:spLocks noGrp="1"/>
          </p:cNvSpPr>
          <p:nvPr>
            <p:ph type="ftr" sz="quarter" idx="11"/>
          </p:nvPr>
        </p:nvSpPr>
        <p:spPr/>
        <p:txBody>
          <a:bodyPr/>
          <a:lstStyle/>
          <a:p>
            <a:r>
              <a:rPr lang="en-IN" smtClean="0"/>
              <a:t>N.Nadaraja Pillai</a:t>
            </a:r>
            <a:endParaRPr lang="en-IN"/>
          </a:p>
        </p:txBody>
      </p:sp>
      <p:sp>
        <p:nvSpPr>
          <p:cNvPr id="4" name="Slide Number Placeholder 3"/>
          <p:cNvSpPr>
            <a:spLocks noGrp="1"/>
          </p:cNvSpPr>
          <p:nvPr>
            <p:ph type="sldNum" sz="quarter" idx="12"/>
          </p:nvPr>
        </p:nvSpPr>
        <p:spPr/>
        <p:txBody>
          <a:bodyPr/>
          <a:lstStyle/>
          <a:p>
            <a:fld id="{7B270487-6C4C-4664-95A4-29F72614DBBD}" type="slidenum">
              <a:rPr lang="en-IN" smtClean="0"/>
              <a:t>16</a:t>
            </a:fld>
            <a:endParaRPr lang="en-IN"/>
          </a:p>
        </p:txBody>
      </p:sp>
    </p:spTree>
    <p:extLst>
      <p:ext uri="{BB962C8B-B14F-4D97-AF65-F5344CB8AC3E}">
        <p14:creationId xmlns:p14="http://schemas.microsoft.com/office/powerpoint/2010/main" val="2980808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Vocabulary</a:t>
            </a:r>
            <a:endParaRPr lang="en-IN" dirty="0"/>
          </a:p>
        </p:txBody>
      </p:sp>
      <p:sp>
        <p:nvSpPr>
          <p:cNvPr id="3" name="Content Placeholder 2"/>
          <p:cNvSpPr>
            <a:spLocks noGrp="1"/>
          </p:cNvSpPr>
          <p:nvPr>
            <p:ph idx="1"/>
          </p:nvPr>
        </p:nvSpPr>
        <p:spPr>
          <a:xfrm>
            <a:off x="677333" y="1399309"/>
            <a:ext cx="9103975" cy="5334000"/>
          </a:xfrm>
        </p:spPr>
        <p:txBody>
          <a:bodyPr>
            <a:normAutofit/>
          </a:bodyPr>
          <a:lstStyle/>
          <a:p>
            <a:r>
              <a:rPr lang="en-IN" sz="2400" dirty="0">
                <a:latin typeface="Times New Roman" panose="02020603050405020304" pitchFamily="18" charset="0"/>
                <a:cs typeface="Times New Roman" panose="02020603050405020304" pitchFamily="18" charset="0"/>
              </a:rPr>
              <a:t>Knowledge of vocabulary and reading comprehension </a:t>
            </a:r>
            <a:r>
              <a:rPr lang="en-IN" sz="2400" dirty="0">
                <a:solidFill>
                  <a:srgbClr val="FF0000"/>
                </a:solidFill>
                <a:latin typeface="Times New Roman" panose="02020603050405020304" pitchFamily="18" charset="0"/>
                <a:cs typeface="Times New Roman" panose="02020603050405020304" pitchFamily="18" charset="0"/>
              </a:rPr>
              <a:t>are inseparably interlinked. </a:t>
            </a:r>
            <a:endParaRPr lang="en-IN" sz="2400" dirty="0" smtClean="0">
              <a:solidFill>
                <a:srgbClr val="FF0000"/>
              </a:solidFill>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Understanding </a:t>
            </a:r>
            <a:r>
              <a:rPr lang="en-IN" sz="2400" dirty="0">
                <a:latin typeface="Times New Roman" panose="02020603050405020304" pitchFamily="18" charset="0"/>
                <a:cs typeface="Times New Roman" panose="02020603050405020304" pitchFamily="18" charset="0"/>
              </a:rPr>
              <a:t>the meaning of the words used in the text </a:t>
            </a:r>
            <a:r>
              <a:rPr lang="en-IN" sz="2400" dirty="0">
                <a:solidFill>
                  <a:srgbClr val="FF0000"/>
                </a:solidFill>
                <a:latin typeface="Times New Roman" panose="02020603050405020304" pitchFamily="18" charset="0"/>
                <a:cs typeface="Times New Roman" panose="02020603050405020304" pitchFamily="18" charset="0"/>
              </a:rPr>
              <a:t>is the key to comprehension. </a:t>
            </a:r>
            <a:endParaRPr lang="en-IN" sz="2400" dirty="0" smtClean="0">
              <a:solidFill>
                <a:srgbClr val="FF0000"/>
              </a:solidFill>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The </a:t>
            </a:r>
            <a:r>
              <a:rPr lang="en-IN" sz="2400" dirty="0">
                <a:solidFill>
                  <a:srgbClr val="FF0000"/>
                </a:solidFill>
                <a:latin typeface="Times New Roman" panose="02020603050405020304" pitchFamily="18" charset="0"/>
                <a:cs typeface="Times New Roman" panose="02020603050405020304" pitchFamily="18" charset="0"/>
              </a:rPr>
              <a:t>ability to decode the direct or contextual meaning </a:t>
            </a:r>
            <a:r>
              <a:rPr lang="en-IN" sz="2400" dirty="0">
                <a:latin typeface="Times New Roman" panose="02020603050405020304" pitchFamily="18" charset="0"/>
                <a:cs typeface="Times New Roman" panose="02020603050405020304" pitchFamily="18" charset="0"/>
              </a:rPr>
              <a:t>is an important one for developing the ability to comprehend a passage. </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Words </a:t>
            </a:r>
            <a:r>
              <a:rPr lang="en-IN" sz="2400" dirty="0">
                <a:latin typeface="Times New Roman" panose="02020603050405020304" pitchFamily="18" charset="0"/>
                <a:cs typeface="Times New Roman" panose="02020603050405020304" pitchFamily="18" charset="0"/>
              </a:rPr>
              <a:t>may have </a:t>
            </a:r>
            <a:r>
              <a:rPr lang="en-IN" sz="2400" dirty="0">
                <a:solidFill>
                  <a:srgbClr val="FF0000"/>
                </a:solidFill>
                <a:latin typeface="Times New Roman" panose="02020603050405020304" pitchFamily="18" charset="0"/>
                <a:cs typeface="Times New Roman" panose="02020603050405020304" pitchFamily="18" charset="0"/>
              </a:rPr>
              <a:t>simple or complex meanings, recollecting synonyms and finding the meaning of homonyms, hyponyms, etc</a:t>
            </a:r>
            <a:r>
              <a:rPr lang="en-IN" sz="2400" dirty="0">
                <a:latin typeface="Times New Roman" panose="02020603050405020304" pitchFamily="18" charset="0"/>
                <a:cs typeface="Times New Roman" panose="02020603050405020304" pitchFamily="18" charset="0"/>
              </a:rPr>
              <a:t>., are a little difficult process, which can be developed by experience. </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In </a:t>
            </a:r>
            <a:r>
              <a:rPr lang="en-IN" sz="2400" dirty="0">
                <a:latin typeface="Times New Roman" panose="02020603050405020304" pitchFamily="18" charset="0"/>
                <a:cs typeface="Times New Roman" panose="02020603050405020304" pitchFamily="18" charset="0"/>
              </a:rPr>
              <a:t>addition to these, words with </a:t>
            </a:r>
            <a:r>
              <a:rPr lang="en-IN" sz="2400" dirty="0">
                <a:solidFill>
                  <a:srgbClr val="FF0000"/>
                </a:solidFill>
                <a:latin typeface="Times New Roman" panose="02020603050405020304" pitchFamily="18" charset="0"/>
                <a:cs typeface="Times New Roman" panose="02020603050405020304" pitchFamily="18" charset="0"/>
              </a:rPr>
              <a:t>figurative meanings like idioms, similes, metaphor etc.,</a:t>
            </a:r>
            <a:r>
              <a:rPr lang="en-IN" sz="2400" dirty="0">
                <a:latin typeface="Times New Roman" panose="02020603050405020304" pitchFamily="18" charset="0"/>
                <a:cs typeface="Times New Roman" panose="02020603050405020304" pitchFamily="18" charset="0"/>
              </a:rPr>
              <a:t> do make the process a complex one.</a:t>
            </a: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17</a:t>
            </a:fld>
            <a:endParaRPr lang="en-IN"/>
          </a:p>
        </p:txBody>
      </p:sp>
    </p:spTree>
    <p:extLst>
      <p:ext uri="{BB962C8B-B14F-4D97-AF65-F5344CB8AC3E}">
        <p14:creationId xmlns:p14="http://schemas.microsoft.com/office/powerpoint/2010/main" val="1064625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58982"/>
          </a:xfrm>
        </p:spPr>
        <p:txBody>
          <a:bodyPr/>
          <a:lstStyle/>
          <a:p>
            <a:r>
              <a:rPr lang="en-IN" b="1" dirty="0"/>
              <a:t>Texts or passages</a:t>
            </a:r>
            <a:endParaRPr lang="en-IN" dirty="0"/>
          </a:p>
        </p:txBody>
      </p:sp>
      <p:sp>
        <p:nvSpPr>
          <p:cNvPr id="3" name="Content Placeholder 2"/>
          <p:cNvSpPr>
            <a:spLocks noGrp="1"/>
          </p:cNvSpPr>
          <p:nvPr>
            <p:ph idx="1"/>
          </p:nvPr>
        </p:nvSpPr>
        <p:spPr>
          <a:xfrm>
            <a:off x="677334" y="1468583"/>
            <a:ext cx="8596668" cy="4572780"/>
          </a:xfrm>
        </p:spPr>
        <p:txBody>
          <a:bodyPr>
            <a:normAutofit/>
          </a:bodyPr>
          <a:lstStyle/>
          <a:p>
            <a:r>
              <a:rPr lang="en-IN" sz="2400" dirty="0">
                <a:latin typeface="Times New Roman" panose="02020603050405020304" pitchFamily="18" charset="0"/>
                <a:cs typeface="Times New Roman" panose="02020603050405020304" pitchFamily="18" charset="0"/>
              </a:rPr>
              <a:t>Text organization </a:t>
            </a:r>
            <a:r>
              <a:rPr lang="en-IN" sz="2400" dirty="0">
                <a:solidFill>
                  <a:srgbClr val="FF0000"/>
                </a:solidFill>
                <a:latin typeface="Times New Roman" panose="02020603050405020304" pitchFamily="18" charset="0"/>
                <a:cs typeface="Times New Roman" panose="02020603050405020304" pitchFamily="18" charset="0"/>
              </a:rPr>
              <a:t>refers to the physical patterns and literary conventions of a particular text structure, or genre</a:t>
            </a:r>
            <a:r>
              <a:rPr lang="en-IN" sz="2400" dirty="0">
                <a:latin typeface="Times New Roman" panose="02020603050405020304" pitchFamily="18" charset="0"/>
                <a:cs typeface="Times New Roman" panose="02020603050405020304" pitchFamily="18" charset="0"/>
              </a:rPr>
              <a:t>. </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The </a:t>
            </a:r>
            <a:r>
              <a:rPr lang="en-IN" sz="2400" dirty="0">
                <a:solidFill>
                  <a:srgbClr val="FF0000"/>
                </a:solidFill>
                <a:latin typeface="Times New Roman" panose="02020603050405020304" pitchFamily="18" charset="0"/>
                <a:cs typeface="Times New Roman" panose="02020603050405020304" pitchFamily="18" charset="0"/>
              </a:rPr>
              <a:t>ability to identify and take advantage of text organization </a:t>
            </a:r>
            <a:r>
              <a:rPr lang="en-IN" sz="2400" dirty="0">
                <a:latin typeface="Times New Roman" panose="02020603050405020304" pitchFamily="18" charset="0"/>
                <a:cs typeface="Times New Roman" panose="02020603050405020304" pitchFamily="18" charset="0"/>
              </a:rPr>
              <a:t>can contribute to students' comprehension. Understanding some of the text factors, which makes it easier for the reader to understand the text is the next step towards reading fast and understanding better. The knowledge of the text content and organization will lead for better understanding. </a:t>
            </a:r>
          </a:p>
          <a:p>
            <a:r>
              <a:rPr lang="en-IN" sz="2400" dirty="0">
                <a:latin typeface="Times New Roman" panose="02020603050405020304" pitchFamily="18" charset="0"/>
                <a:cs typeface="Times New Roman" panose="02020603050405020304" pitchFamily="18" charset="0"/>
              </a:rPr>
              <a:t>There are, generally speaking</a:t>
            </a:r>
            <a:r>
              <a:rPr lang="en-IN" sz="2400" dirty="0">
                <a:solidFill>
                  <a:srgbClr val="FF0000"/>
                </a:solidFill>
                <a:latin typeface="Times New Roman" panose="02020603050405020304" pitchFamily="18" charset="0"/>
                <a:cs typeface="Times New Roman" panose="02020603050405020304" pitchFamily="18" charset="0"/>
              </a:rPr>
              <a:t>, two kinds of texts, namely, narrative and expository texts.</a:t>
            </a:r>
          </a:p>
          <a:p>
            <a:endParaRPr lang="en-IN" sz="24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18</a:t>
            </a:fld>
            <a:endParaRPr lang="en-IN"/>
          </a:p>
        </p:txBody>
      </p:sp>
    </p:spTree>
    <p:extLst>
      <p:ext uri="{BB962C8B-B14F-4D97-AF65-F5344CB8AC3E}">
        <p14:creationId xmlns:p14="http://schemas.microsoft.com/office/powerpoint/2010/main" val="2778243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Narrative text</a:t>
            </a:r>
          </a:p>
        </p:txBody>
      </p:sp>
      <p:sp>
        <p:nvSpPr>
          <p:cNvPr id="3" name="Content Placeholder 2"/>
          <p:cNvSpPr>
            <a:spLocks noGrp="1"/>
          </p:cNvSpPr>
          <p:nvPr>
            <p:ph idx="1"/>
          </p:nvPr>
        </p:nvSpPr>
        <p:spPr>
          <a:xfrm>
            <a:off x="677334" y="1524001"/>
            <a:ext cx="8596668" cy="4517362"/>
          </a:xfrm>
        </p:spPr>
        <p:txBody>
          <a:bodyPr>
            <a:normAutofit/>
          </a:bodyPr>
          <a:lstStyle/>
          <a:p>
            <a:r>
              <a:rPr lang="en-IN" sz="2400" dirty="0">
                <a:latin typeface="Times New Roman" panose="02020603050405020304" pitchFamily="18" charset="0"/>
                <a:cs typeface="Times New Roman" panose="02020603050405020304" pitchFamily="18" charset="0"/>
              </a:rPr>
              <a:t>Narrative text tel</a:t>
            </a:r>
            <a:r>
              <a:rPr lang="en-IN" sz="2400" dirty="0">
                <a:solidFill>
                  <a:srgbClr val="FF0000"/>
                </a:solidFill>
                <a:latin typeface="Times New Roman" panose="02020603050405020304" pitchFamily="18" charset="0"/>
                <a:cs typeface="Times New Roman" panose="02020603050405020304" pitchFamily="18" charset="0"/>
              </a:rPr>
              <a:t>ls a story</a:t>
            </a:r>
            <a:r>
              <a:rPr lang="en-IN" sz="2400" dirty="0">
                <a:latin typeface="Times New Roman" panose="02020603050405020304" pitchFamily="18" charset="0"/>
                <a:cs typeface="Times New Roman" panose="02020603050405020304" pitchFamily="18" charset="0"/>
              </a:rPr>
              <a:t>. </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It </a:t>
            </a:r>
            <a:r>
              <a:rPr lang="en-IN" sz="2400" dirty="0">
                <a:latin typeface="Times New Roman" panose="02020603050405020304" pitchFamily="18" charset="0"/>
                <a:cs typeface="Times New Roman" panose="02020603050405020304" pitchFamily="18" charset="0"/>
              </a:rPr>
              <a:t>contains short stories, folktales, myths, fables, legends, fantasies, science fiction, reporting news stories, etc. </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It </a:t>
            </a:r>
            <a:r>
              <a:rPr lang="en-IN" sz="2400" dirty="0">
                <a:latin typeface="Times New Roman" panose="02020603050405020304" pitchFamily="18" charset="0"/>
                <a:cs typeface="Times New Roman" panose="02020603050405020304" pitchFamily="18" charset="0"/>
              </a:rPr>
              <a:t>will have </a:t>
            </a:r>
            <a:r>
              <a:rPr lang="en-IN" sz="2400" dirty="0">
                <a:solidFill>
                  <a:srgbClr val="FF0000"/>
                </a:solidFill>
                <a:latin typeface="Times New Roman" panose="02020603050405020304" pitchFamily="18" charset="0"/>
                <a:cs typeface="Times New Roman" panose="02020603050405020304" pitchFamily="18" charset="0"/>
              </a:rPr>
              <a:t>story elements, including characters, settings, themes, a central problem, or conflict, a sequence of events that form a story line, or plot and a resolution to the conflict.</a:t>
            </a:r>
            <a:r>
              <a:rPr lang="en-IN" sz="2400" dirty="0">
                <a:latin typeface="Times New Roman" panose="02020603050405020304" pitchFamily="18" charset="0"/>
                <a:cs typeface="Times New Roman" panose="02020603050405020304" pitchFamily="18" charset="0"/>
              </a:rPr>
              <a:t> </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If </a:t>
            </a:r>
            <a:r>
              <a:rPr lang="en-IN" sz="2400" dirty="0">
                <a:latin typeface="Times New Roman" panose="02020603050405020304" pitchFamily="18" charset="0"/>
                <a:cs typeface="Times New Roman" panose="02020603050405020304" pitchFamily="18" charset="0"/>
              </a:rPr>
              <a:t>the reader has knowledge about the features of narrative texts, they will be able to organise and process the text in ways that facilitate comprehension. Furthermore, a mental picture will help the readers to comprehend better. </a:t>
            </a:r>
          </a:p>
          <a:p>
            <a:endParaRPr lang="en-IN" sz="24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19</a:t>
            </a:fld>
            <a:endParaRPr lang="en-IN"/>
          </a:p>
        </p:txBody>
      </p:sp>
    </p:spTree>
    <p:extLst>
      <p:ext uri="{BB962C8B-B14F-4D97-AF65-F5344CB8AC3E}">
        <p14:creationId xmlns:p14="http://schemas.microsoft.com/office/powerpoint/2010/main" val="3192847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NLP</a:t>
            </a:r>
            <a:endParaRPr lang="en-IN" dirty="0"/>
          </a:p>
        </p:txBody>
      </p:sp>
      <p:sp>
        <p:nvSpPr>
          <p:cNvPr id="3" name="Content Placeholder 2"/>
          <p:cNvSpPr>
            <a:spLocks noGrp="1"/>
          </p:cNvSpPr>
          <p:nvPr>
            <p:ph idx="1"/>
          </p:nvPr>
        </p:nvSpPr>
        <p:spPr>
          <a:xfrm>
            <a:off x="677334" y="1676401"/>
            <a:ext cx="8596668" cy="4364962"/>
          </a:xfrm>
        </p:spPr>
        <p:txBody>
          <a:bodyPr/>
          <a:lstStyle/>
          <a:p>
            <a:r>
              <a:rPr lang="en-IN" sz="2400" dirty="0">
                <a:latin typeface="Times New Roman" panose="02020603050405020304" pitchFamily="18" charset="0"/>
                <a:cs typeface="Times New Roman" panose="02020603050405020304" pitchFamily="18" charset="0"/>
              </a:rPr>
              <a:t>Natural Language Processing (NLP) research in Indian languages has mainly focused on </a:t>
            </a:r>
            <a:endParaRPr lang="en-IN" sz="2400" dirty="0" smtClean="0">
              <a:latin typeface="Times New Roman" panose="02020603050405020304" pitchFamily="18" charset="0"/>
              <a:cs typeface="Times New Roman" panose="02020603050405020304" pitchFamily="18" charset="0"/>
            </a:endParaRPr>
          </a:p>
          <a:p>
            <a:r>
              <a:rPr lang="en-IN" sz="2400" dirty="0" smtClean="0">
                <a:solidFill>
                  <a:srgbClr val="FF0000"/>
                </a:solidFill>
                <a:latin typeface="Times New Roman" panose="02020603050405020304" pitchFamily="18" charset="0"/>
                <a:cs typeface="Times New Roman" panose="02020603050405020304" pitchFamily="18" charset="0"/>
              </a:rPr>
              <a:t>the </a:t>
            </a:r>
            <a:r>
              <a:rPr lang="en-IN" sz="2400" dirty="0">
                <a:solidFill>
                  <a:srgbClr val="FF0000"/>
                </a:solidFill>
                <a:latin typeface="Times New Roman" panose="02020603050405020304" pitchFamily="18" charset="0"/>
                <a:cs typeface="Times New Roman" panose="02020603050405020304" pitchFamily="18" charset="0"/>
              </a:rPr>
              <a:t>development annotated corpus and </a:t>
            </a:r>
            <a:endParaRPr lang="en-IN" sz="2400" dirty="0" smtClean="0">
              <a:solidFill>
                <a:srgbClr val="FF0000"/>
              </a:solidFill>
              <a:latin typeface="Times New Roman" panose="02020603050405020304" pitchFamily="18" charset="0"/>
              <a:cs typeface="Times New Roman" panose="02020603050405020304" pitchFamily="18" charset="0"/>
            </a:endParaRPr>
          </a:p>
          <a:p>
            <a:r>
              <a:rPr lang="en-IN" sz="2400" dirty="0" smtClean="0">
                <a:solidFill>
                  <a:srgbClr val="FF0000"/>
                </a:solidFill>
                <a:latin typeface="Times New Roman" panose="02020603050405020304" pitchFamily="18" charset="0"/>
                <a:cs typeface="Times New Roman" panose="02020603050405020304" pitchFamily="18" charset="0"/>
              </a:rPr>
              <a:t>rule </a:t>
            </a:r>
            <a:r>
              <a:rPr lang="en-IN" sz="2400" dirty="0">
                <a:solidFill>
                  <a:srgbClr val="FF0000"/>
                </a:solidFill>
                <a:latin typeface="Times New Roman" panose="02020603050405020304" pitchFamily="18" charset="0"/>
                <a:cs typeface="Times New Roman" panose="02020603050405020304" pitchFamily="18" charset="0"/>
              </a:rPr>
              <a:t>based techniques </a:t>
            </a:r>
            <a:endParaRPr lang="en-IN" sz="2400" dirty="0" smtClean="0">
              <a:solidFill>
                <a:srgbClr val="FF0000"/>
              </a:solidFill>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as </a:t>
            </a:r>
            <a:r>
              <a:rPr lang="en-IN" sz="2400" dirty="0">
                <a:latin typeface="Times New Roman" panose="02020603050405020304" pitchFamily="18" charset="0"/>
                <a:cs typeface="Times New Roman" panose="02020603050405020304" pitchFamily="18" charset="0"/>
              </a:rPr>
              <a:t>has being done in Central Institute of Indian languages, Mysore and elsewhere in the country. </a:t>
            </a:r>
          </a:p>
          <a:p>
            <a:endParaRPr lang="en-IN" dirty="0"/>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2</a:t>
            </a:fld>
            <a:endParaRPr lang="en-IN"/>
          </a:p>
        </p:txBody>
      </p:sp>
    </p:spTree>
    <p:extLst>
      <p:ext uri="{BB962C8B-B14F-4D97-AF65-F5344CB8AC3E}">
        <p14:creationId xmlns:p14="http://schemas.microsoft.com/office/powerpoint/2010/main" val="2950632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2286000" y="1219201"/>
            <a:ext cx="7848600" cy="4031873"/>
          </a:xfrm>
          <a:prstGeom prst="rect">
            <a:avLst/>
          </a:prstGeom>
          <a:noFill/>
          <a:ln w="9525">
            <a:noFill/>
            <a:miter lim="800000"/>
            <a:headEnd/>
            <a:tailEnd/>
          </a:ln>
        </p:spPr>
        <p:txBody>
          <a:bodyPr wrap="square">
            <a:spAutoFit/>
          </a:bodyPr>
          <a:lstStyle/>
          <a:p>
            <a:pPr>
              <a:spcAft>
                <a:spcPts val="1200"/>
              </a:spcAft>
              <a:tabLst>
                <a:tab pos="2514600" algn="l"/>
              </a:tabLst>
            </a:pPr>
            <a:r>
              <a:rPr lang="ta-IN" sz="2800" dirty="0">
                <a:latin typeface="Arial Unicode MS" pitchFamily="34" charset="-128"/>
                <a:ea typeface="Arial Unicode MS" pitchFamily="34" charset="-128"/>
                <a:cs typeface="Arial Unicode MS" pitchFamily="34" charset="-128"/>
              </a:rPr>
              <a:t>கதை	சூழல் </a:t>
            </a:r>
            <a:r>
              <a:rPr lang="en-US" sz="2800" dirty="0">
                <a:latin typeface="Arial Unicode MS" pitchFamily="34" charset="-128"/>
                <a:ea typeface="Arial Unicode MS" pitchFamily="34" charset="-128"/>
                <a:cs typeface="Arial Unicode MS" pitchFamily="34" charset="-128"/>
              </a:rPr>
              <a:t>+ </a:t>
            </a:r>
            <a:r>
              <a:rPr lang="ta-IN" sz="2800" dirty="0">
                <a:latin typeface="Arial Unicode MS" pitchFamily="34" charset="-128"/>
                <a:ea typeface="Arial Unicode MS" pitchFamily="34" charset="-128"/>
                <a:cs typeface="Arial Unicode MS" pitchFamily="34" charset="-128"/>
              </a:rPr>
              <a:t>கரு </a:t>
            </a:r>
            <a:r>
              <a:rPr lang="en-US" sz="2800" dirty="0">
                <a:latin typeface="Arial Unicode MS" pitchFamily="34" charset="-128"/>
                <a:ea typeface="Arial Unicode MS" pitchFamily="34" charset="-128"/>
                <a:cs typeface="Arial Unicode MS" pitchFamily="34" charset="-128"/>
              </a:rPr>
              <a:t>+</a:t>
            </a:r>
            <a:r>
              <a:rPr lang="ta-IN" sz="2800" dirty="0">
                <a:latin typeface="Arial Unicode MS" pitchFamily="34" charset="-128"/>
                <a:ea typeface="Arial Unicode MS" pitchFamily="34" charset="-128"/>
                <a:cs typeface="Arial Unicode MS" pitchFamily="34" charset="-128"/>
              </a:rPr>
              <a:t> உத்தி </a:t>
            </a:r>
            <a:r>
              <a:rPr lang="en-US" sz="2800" dirty="0">
                <a:latin typeface="Arial Unicode MS" pitchFamily="34" charset="-128"/>
                <a:ea typeface="Arial Unicode MS" pitchFamily="34" charset="-128"/>
                <a:cs typeface="Arial Unicode MS" pitchFamily="34" charset="-128"/>
              </a:rPr>
              <a:t>+ </a:t>
            </a:r>
            <a:r>
              <a:rPr lang="ta-IN" sz="2800" dirty="0">
                <a:latin typeface="Arial Unicode MS" pitchFamily="34" charset="-128"/>
                <a:ea typeface="Arial Unicode MS" pitchFamily="34" charset="-128"/>
                <a:cs typeface="Arial Unicode MS" pitchFamily="34" charset="-128"/>
              </a:rPr>
              <a:t>முடிவு</a:t>
            </a:r>
          </a:p>
          <a:p>
            <a:pPr>
              <a:spcAft>
                <a:spcPts val="1200"/>
              </a:spcAft>
              <a:tabLst>
                <a:tab pos="2514600" algn="l"/>
              </a:tabLst>
            </a:pPr>
            <a:r>
              <a:rPr lang="ta-IN" sz="2800" dirty="0">
                <a:latin typeface="Arial Unicode MS" pitchFamily="34" charset="-128"/>
                <a:ea typeface="Arial Unicode MS" pitchFamily="34" charset="-128"/>
                <a:cs typeface="Arial Unicode MS" pitchFamily="34" charset="-128"/>
              </a:rPr>
              <a:t>சூழல்	பாத்திரங்கள் </a:t>
            </a:r>
            <a:r>
              <a:rPr lang="en-US" sz="2800" dirty="0">
                <a:latin typeface="Arial Unicode MS" pitchFamily="34" charset="-128"/>
                <a:ea typeface="Arial Unicode MS" pitchFamily="34" charset="-128"/>
                <a:cs typeface="Arial Unicode MS" pitchFamily="34" charset="-128"/>
              </a:rPr>
              <a:t>+</a:t>
            </a:r>
            <a:r>
              <a:rPr lang="ta-IN" sz="2800" dirty="0">
                <a:latin typeface="Arial Unicode MS" pitchFamily="34" charset="-128"/>
                <a:ea typeface="Arial Unicode MS" pitchFamily="34" charset="-128"/>
                <a:cs typeface="Arial Unicode MS" pitchFamily="34" charset="-128"/>
              </a:rPr>
              <a:t> இடம் </a:t>
            </a:r>
            <a:r>
              <a:rPr lang="en-US" sz="2800" dirty="0">
                <a:latin typeface="Arial Unicode MS" pitchFamily="34" charset="-128"/>
                <a:ea typeface="Arial Unicode MS" pitchFamily="34" charset="-128"/>
                <a:cs typeface="Arial Unicode MS" pitchFamily="34" charset="-128"/>
              </a:rPr>
              <a:t>+ </a:t>
            </a:r>
            <a:r>
              <a:rPr lang="ta-IN" sz="2800" dirty="0">
                <a:latin typeface="Arial Unicode MS" pitchFamily="34" charset="-128"/>
                <a:ea typeface="Arial Unicode MS" pitchFamily="34" charset="-128"/>
                <a:cs typeface="Arial Unicode MS" pitchFamily="34" charset="-128"/>
              </a:rPr>
              <a:t>நேரம்</a:t>
            </a:r>
          </a:p>
          <a:p>
            <a:pPr>
              <a:spcAft>
                <a:spcPts val="1200"/>
              </a:spcAft>
              <a:tabLst>
                <a:tab pos="2514600" algn="l"/>
              </a:tabLst>
            </a:pPr>
            <a:r>
              <a:rPr lang="ta-IN" sz="2800" dirty="0">
                <a:latin typeface="Arial Unicode MS" pitchFamily="34" charset="-128"/>
                <a:ea typeface="Arial Unicode MS" pitchFamily="34" charset="-128"/>
                <a:cs typeface="Arial Unicode MS" pitchFamily="34" charset="-128"/>
              </a:rPr>
              <a:t>கரு	நிகழ்வுகள் </a:t>
            </a:r>
            <a:r>
              <a:rPr lang="en-US" sz="2800" dirty="0">
                <a:latin typeface="Arial Unicode MS" pitchFamily="34" charset="-128"/>
                <a:ea typeface="Arial Unicode MS" pitchFamily="34" charset="-128"/>
                <a:cs typeface="Arial Unicode MS" pitchFamily="34" charset="-128"/>
              </a:rPr>
              <a:t>+</a:t>
            </a:r>
            <a:r>
              <a:rPr lang="ta-IN" sz="2800" dirty="0">
                <a:latin typeface="Arial Unicode MS" pitchFamily="34" charset="-128"/>
                <a:ea typeface="Arial Unicode MS" pitchFamily="34" charset="-128"/>
                <a:cs typeface="Arial Unicode MS" pitchFamily="34" charset="-128"/>
              </a:rPr>
              <a:t> நோக்கங்கள்</a:t>
            </a:r>
          </a:p>
          <a:p>
            <a:pPr>
              <a:spcAft>
                <a:spcPts val="1200"/>
              </a:spcAft>
              <a:tabLst>
                <a:tab pos="2514600" algn="l"/>
              </a:tabLst>
            </a:pPr>
            <a:r>
              <a:rPr lang="ta-IN" sz="2800" dirty="0">
                <a:latin typeface="Arial Unicode MS" pitchFamily="34" charset="-128"/>
                <a:ea typeface="Arial Unicode MS" pitchFamily="34" charset="-128"/>
                <a:cs typeface="Arial Unicode MS" pitchFamily="34" charset="-128"/>
              </a:rPr>
              <a:t>உத்தி	காட்சிகள்</a:t>
            </a:r>
          </a:p>
          <a:p>
            <a:pPr>
              <a:spcAft>
                <a:spcPts val="1200"/>
              </a:spcAft>
              <a:tabLst>
                <a:tab pos="2514600" algn="l"/>
              </a:tabLst>
            </a:pPr>
            <a:r>
              <a:rPr lang="ta-IN" sz="2800" dirty="0">
                <a:latin typeface="Arial Unicode MS" pitchFamily="34" charset="-128"/>
                <a:ea typeface="Arial Unicode MS" pitchFamily="34" charset="-128"/>
                <a:cs typeface="Arial Unicode MS" pitchFamily="34" charset="-128"/>
              </a:rPr>
              <a:t>காட்சிகள்	நோக்கம் </a:t>
            </a:r>
            <a:r>
              <a:rPr lang="en-US" sz="2800" dirty="0">
                <a:latin typeface="Arial Unicode MS" pitchFamily="34" charset="-128"/>
                <a:ea typeface="Arial Unicode MS" pitchFamily="34" charset="-128"/>
                <a:cs typeface="Arial Unicode MS" pitchFamily="34" charset="-128"/>
              </a:rPr>
              <a:t>+</a:t>
            </a:r>
            <a:r>
              <a:rPr lang="ta-IN" sz="2800" dirty="0">
                <a:latin typeface="Arial Unicode MS" pitchFamily="34" charset="-128"/>
                <a:ea typeface="Arial Unicode MS" pitchFamily="34" charset="-128"/>
                <a:cs typeface="Arial Unicode MS" pitchFamily="34" charset="-128"/>
              </a:rPr>
              <a:t> காட்சி உத்தி </a:t>
            </a:r>
            <a:r>
              <a:rPr lang="en-US" sz="2800" dirty="0">
                <a:latin typeface="Arial Unicode MS" pitchFamily="34" charset="-128"/>
                <a:ea typeface="Arial Unicode MS" pitchFamily="34" charset="-128"/>
                <a:cs typeface="Arial Unicode MS" pitchFamily="34" charset="-128"/>
              </a:rPr>
              <a:t>+ </a:t>
            </a:r>
            <a:r>
              <a:rPr lang="ta-IN" sz="2800" dirty="0">
                <a:latin typeface="Arial Unicode MS" pitchFamily="34" charset="-128"/>
                <a:ea typeface="Arial Unicode MS" pitchFamily="34" charset="-128"/>
                <a:cs typeface="Arial Unicode MS" pitchFamily="34" charset="-128"/>
              </a:rPr>
              <a:t>முடிவு</a:t>
            </a:r>
          </a:p>
          <a:p>
            <a:pPr>
              <a:spcAft>
                <a:spcPts val="1200"/>
              </a:spcAft>
              <a:tabLst>
                <a:tab pos="2514600" algn="l"/>
              </a:tabLst>
            </a:pPr>
            <a:r>
              <a:rPr lang="ta-IN" sz="2800" dirty="0">
                <a:latin typeface="Arial Unicode MS" pitchFamily="34" charset="-128"/>
                <a:ea typeface="Arial Unicode MS" pitchFamily="34" charset="-128"/>
                <a:cs typeface="Arial Unicode MS" pitchFamily="34" charset="-128"/>
              </a:rPr>
              <a:t>காட்சி உத்தி	நிகழ்வுகள் </a:t>
            </a:r>
            <a:r>
              <a:rPr lang="en-US" sz="2800" dirty="0">
                <a:latin typeface="Arial Unicode MS" pitchFamily="34" charset="-128"/>
                <a:ea typeface="Arial Unicode MS" pitchFamily="34" charset="-128"/>
                <a:cs typeface="Arial Unicode MS" pitchFamily="34" charset="-128"/>
              </a:rPr>
              <a:t>+</a:t>
            </a:r>
            <a:r>
              <a:rPr lang="ta-IN" sz="2800" dirty="0">
                <a:latin typeface="Arial Unicode MS" pitchFamily="34" charset="-128"/>
                <a:ea typeface="Arial Unicode MS" pitchFamily="34" charset="-128"/>
                <a:cs typeface="Arial Unicode MS" pitchFamily="34" charset="-128"/>
              </a:rPr>
              <a:t> காரணிகள்</a:t>
            </a:r>
          </a:p>
          <a:p>
            <a:pPr>
              <a:spcAft>
                <a:spcPts val="1200"/>
              </a:spcAft>
              <a:tabLst>
                <a:tab pos="2514600" algn="l"/>
              </a:tabLst>
            </a:pPr>
            <a:r>
              <a:rPr lang="ta-IN" sz="2800" dirty="0">
                <a:latin typeface="Arial Unicode MS" pitchFamily="34" charset="-128"/>
                <a:ea typeface="Arial Unicode MS" pitchFamily="34" charset="-128"/>
                <a:cs typeface="Arial Unicode MS" pitchFamily="34" charset="-128"/>
              </a:rPr>
              <a:t>நோக்கம்	எழுத்தாளரின் எண்ணம்</a:t>
            </a:r>
            <a:endParaRPr lang="en-US" sz="2800" dirty="0">
              <a:latin typeface="Calibri" pitchFamily="34" charset="0"/>
            </a:endParaRPr>
          </a:p>
        </p:txBody>
      </p:sp>
      <p:sp>
        <p:nvSpPr>
          <p:cNvPr id="6" name="Right Arrow 5"/>
          <p:cNvSpPr/>
          <p:nvPr/>
        </p:nvSpPr>
        <p:spPr>
          <a:xfrm>
            <a:off x="4038600" y="2590800"/>
            <a:ext cx="304800" cy="460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ight Arrow 6"/>
          <p:cNvSpPr/>
          <p:nvPr/>
        </p:nvSpPr>
        <p:spPr>
          <a:xfrm>
            <a:off x="4267200" y="3276600"/>
            <a:ext cx="304800" cy="460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ight Arrow 7"/>
          <p:cNvSpPr/>
          <p:nvPr/>
        </p:nvSpPr>
        <p:spPr>
          <a:xfrm>
            <a:off x="4419600" y="3810001"/>
            <a:ext cx="304800" cy="460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ight Arrow 8"/>
          <p:cNvSpPr/>
          <p:nvPr/>
        </p:nvSpPr>
        <p:spPr>
          <a:xfrm>
            <a:off x="4419600" y="4419600"/>
            <a:ext cx="304800" cy="460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ight Arrow 9"/>
          <p:cNvSpPr/>
          <p:nvPr/>
        </p:nvSpPr>
        <p:spPr>
          <a:xfrm>
            <a:off x="4419600" y="4953000"/>
            <a:ext cx="304800" cy="460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ight Arrow 10"/>
          <p:cNvSpPr/>
          <p:nvPr/>
        </p:nvSpPr>
        <p:spPr>
          <a:xfrm>
            <a:off x="4191000" y="1524000"/>
            <a:ext cx="304800" cy="460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TextBox 11"/>
          <p:cNvSpPr txBox="1"/>
          <p:nvPr/>
        </p:nvSpPr>
        <p:spPr>
          <a:xfrm>
            <a:off x="2438400" y="457201"/>
            <a:ext cx="6934200" cy="584775"/>
          </a:xfrm>
          <a:prstGeom prst="rect">
            <a:avLst/>
          </a:prstGeom>
          <a:noFill/>
        </p:spPr>
        <p:txBody>
          <a:bodyPr>
            <a:spAutoFit/>
          </a:bodyPr>
          <a:lstStyle/>
          <a:p>
            <a:pPr>
              <a:spcAft>
                <a:spcPts val="1200"/>
              </a:spcAft>
              <a:defRPr/>
            </a:pP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32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	    </a:t>
            </a:r>
            <a:r>
              <a:rPr lang="en-IN" sz="32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Arial Unicode MS" pitchFamily="34" charset="-128"/>
                <a:ea typeface="Arial Unicode MS" pitchFamily="34" charset="-128"/>
                <a:cs typeface="Arial Unicode MS" pitchFamily="34" charset="-128"/>
              </a:rPr>
              <a:t>Discourse Analysis</a:t>
            </a:r>
            <a:endParaRPr lang="ta-IN" sz="32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Arial Unicode MS" pitchFamily="34" charset="-128"/>
              <a:ea typeface="Arial Unicode MS" pitchFamily="34" charset="-128"/>
              <a:cs typeface="Arial Unicode MS" pitchFamily="34" charset="-128"/>
            </a:endParaRPr>
          </a:p>
        </p:txBody>
      </p:sp>
      <p:sp>
        <p:nvSpPr>
          <p:cNvPr id="13" name="Right Arrow 12"/>
          <p:cNvSpPr/>
          <p:nvPr/>
        </p:nvSpPr>
        <p:spPr>
          <a:xfrm>
            <a:off x="4114800" y="2057400"/>
            <a:ext cx="304800" cy="460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64747469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Expository text</a:t>
            </a:r>
          </a:p>
        </p:txBody>
      </p:sp>
      <p:sp>
        <p:nvSpPr>
          <p:cNvPr id="3" name="Content Placeholder 2"/>
          <p:cNvSpPr>
            <a:spLocks noGrp="1"/>
          </p:cNvSpPr>
          <p:nvPr>
            <p:ph idx="1"/>
          </p:nvPr>
        </p:nvSpPr>
        <p:spPr>
          <a:xfrm>
            <a:off x="677334" y="1510145"/>
            <a:ext cx="8596668" cy="4531217"/>
          </a:xfrm>
        </p:spPr>
        <p:txBody>
          <a:bodyPr>
            <a:normAutofit/>
          </a:bodyPr>
          <a:lstStyle/>
          <a:p>
            <a:r>
              <a:rPr lang="en-IN" sz="2400" dirty="0">
                <a:latin typeface="Times New Roman" panose="02020603050405020304" pitchFamily="18" charset="0"/>
                <a:cs typeface="Times New Roman" panose="02020603050405020304" pitchFamily="18" charset="0"/>
              </a:rPr>
              <a:t>Expository text </a:t>
            </a:r>
            <a:r>
              <a:rPr lang="en-IN" sz="2400" dirty="0">
                <a:solidFill>
                  <a:srgbClr val="FF0000"/>
                </a:solidFill>
                <a:latin typeface="Times New Roman" panose="02020603050405020304" pitchFamily="18" charset="0"/>
                <a:cs typeface="Times New Roman" panose="02020603050405020304" pitchFamily="18" charset="0"/>
              </a:rPr>
              <a:t>is always factual</a:t>
            </a:r>
            <a:r>
              <a:rPr lang="en-IN" sz="2400" dirty="0">
                <a:latin typeface="Times New Roman" panose="02020603050405020304" pitchFamily="18" charset="0"/>
                <a:cs typeface="Times New Roman" panose="02020603050405020304" pitchFamily="18" charset="0"/>
              </a:rPr>
              <a:t>. </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The </a:t>
            </a:r>
            <a:r>
              <a:rPr lang="en-IN" sz="2400" dirty="0">
                <a:latin typeface="Times New Roman" panose="02020603050405020304" pitchFamily="18" charset="0"/>
                <a:cs typeface="Times New Roman" panose="02020603050405020304" pitchFamily="18" charset="0"/>
              </a:rPr>
              <a:t>main aim of this is </a:t>
            </a:r>
            <a:r>
              <a:rPr lang="en-IN" sz="2400" dirty="0">
                <a:solidFill>
                  <a:srgbClr val="FF0000"/>
                </a:solidFill>
                <a:latin typeface="Times New Roman" panose="02020603050405020304" pitchFamily="18" charset="0"/>
                <a:cs typeface="Times New Roman" panose="02020603050405020304" pitchFamily="18" charset="0"/>
              </a:rPr>
              <a:t>to inform, explain, or persuade</a:t>
            </a:r>
            <a:r>
              <a:rPr lang="en-IN" sz="2400" dirty="0">
                <a:latin typeface="Times New Roman" panose="02020603050405020304" pitchFamily="18" charset="0"/>
                <a:cs typeface="Times New Roman" panose="02020603050405020304" pitchFamily="18" charset="0"/>
              </a:rPr>
              <a:t>. </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Examples </a:t>
            </a:r>
            <a:r>
              <a:rPr lang="en-IN" sz="2400" dirty="0">
                <a:latin typeface="Times New Roman" panose="02020603050405020304" pitchFamily="18" charset="0"/>
                <a:cs typeface="Times New Roman" panose="02020603050405020304" pitchFamily="18" charset="0"/>
              </a:rPr>
              <a:t>of expository texts </a:t>
            </a:r>
            <a:r>
              <a:rPr lang="en-IN" sz="2400" dirty="0">
                <a:solidFill>
                  <a:srgbClr val="FF0000"/>
                </a:solidFill>
                <a:latin typeface="Times New Roman" panose="02020603050405020304" pitchFamily="18" charset="0"/>
                <a:cs typeface="Times New Roman" panose="02020603050405020304" pitchFamily="18" charset="0"/>
              </a:rPr>
              <a:t>are textbooks, biographies and autobiographies, newspapers, diaries, journals, magazines, brochures, and catalogues. </a:t>
            </a:r>
            <a:endParaRPr lang="en-IN" sz="2400" dirty="0" smtClean="0">
              <a:solidFill>
                <a:srgbClr val="FF0000"/>
              </a:solidFill>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The </a:t>
            </a:r>
            <a:r>
              <a:rPr lang="en-IN" sz="2400" dirty="0">
                <a:latin typeface="Times New Roman" panose="02020603050405020304" pitchFamily="18" charset="0"/>
                <a:cs typeface="Times New Roman" panose="02020603050405020304" pitchFamily="18" charset="0"/>
              </a:rPr>
              <a:t>authors </a:t>
            </a:r>
            <a:r>
              <a:rPr lang="en-IN" sz="2400" dirty="0">
                <a:solidFill>
                  <a:srgbClr val="FF0000"/>
                </a:solidFill>
                <a:latin typeface="Times New Roman" panose="02020603050405020304" pitchFamily="18" charset="0"/>
                <a:cs typeface="Times New Roman" panose="02020603050405020304" pitchFamily="18" charset="0"/>
              </a:rPr>
              <a:t>may use a variety of structures to organize their ideas, compare and contrast relationships, cause and effect, problem solving approaches,</a:t>
            </a:r>
            <a:r>
              <a:rPr lang="en-IN" sz="2400" dirty="0">
                <a:latin typeface="Times New Roman" panose="02020603050405020304" pitchFamily="18" charset="0"/>
                <a:cs typeface="Times New Roman" panose="02020603050405020304" pitchFamily="18" charset="0"/>
              </a:rPr>
              <a:t> etc. The readers are exposed to different kinds of structures </a:t>
            </a:r>
            <a:r>
              <a:rPr lang="en-IN" sz="2400" dirty="0" smtClean="0">
                <a:latin typeface="Times New Roman" panose="02020603050405020304" pitchFamily="18" charset="0"/>
                <a:cs typeface="Times New Roman" panose="02020603050405020304" pitchFamily="18" charset="0"/>
              </a:rPr>
              <a:t>and </a:t>
            </a:r>
            <a:r>
              <a:rPr lang="en-IN" sz="2400" dirty="0">
                <a:solidFill>
                  <a:srgbClr val="FF0000"/>
                </a:solidFill>
                <a:latin typeface="Times New Roman" panose="02020603050405020304" pitchFamily="18" charset="0"/>
                <a:cs typeface="Times New Roman" panose="02020603050405020304" pitchFamily="18" charset="0"/>
              </a:rPr>
              <a:t>may have subheading, maps, charts, diagrams, illustrations, etc. </a:t>
            </a:r>
          </a:p>
          <a:p>
            <a:endParaRPr lang="en-IN" sz="24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21</a:t>
            </a:fld>
            <a:endParaRPr lang="en-IN"/>
          </a:p>
        </p:txBody>
      </p:sp>
    </p:spTree>
    <p:extLst>
      <p:ext uri="{BB962C8B-B14F-4D97-AF65-F5344CB8AC3E}">
        <p14:creationId xmlns:p14="http://schemas.microsoft.com/office/powerpoint/2010/main" val="619731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2836"/>
          </a:xfrm>
        </p:spPr>
        <p:txBody>
          <a:bodyPr>
            <a:normAutofit fontScale="90000"/>
          </a:bodyPr>
          <a:lstStyle/>
          <a:p>
            <a:r>
              <a:rPr lang="en-IN" b="1" dirty="0" smtClean="0"/>
              <a:t>Questioning </a:t>
            </a:r>
            <a:r>
              <a:rPr lang="en-IN" dirty="0"/>
              <a:t/>
            </a:r>
            <a:br>
              <a:rPr lang="en-IN" dirty="0"/>
            </a:br>
            <a:endParaRPr lang="en-IN" dirty="0"/>
          </a:p>
        </p:txBody>
      </p:sp>
      <p:sp>
        <p:nvSpPr>
          <p:cNvPr id="3" name="Content Placeholder 2"/>
          <p:cNvSpPr>
            <a:spLocks noGrp="1"/>
          </p:cNvSpPr>
          <p:nvPr>
            <p:ph idx="1"/>
          </p:nvPr>
        </p:nvSpPr>
        <p:spPr>
          <a:xfrm>
            <a:off x="677334" y="1482437"/>
            <a:ext cx="8596668" cy="4558926"/>
          </a:xfrm>
        </p:spPr>
        <p:txBody>
          <a:bodyPr>
            <a:normAutofit/>
          </a:bodyPr>
          <a:lstStyle/>
          <a:p>
            <a:r>
              <a:rPr lang="en-IN" sz="2400" dirty="0">
                <a:latin typeface="Times New Roman" panose="02020603050405020304" pitchFamily="18" charset="0"/>
                <a:cs typeface="Times New Roman" panose="02020603050405020304" pitchFamily="18" charset="0"/>
              </a:rPr>
              <a:t>There are several types of questions that should be focused on questions on </a:t>
            </a:r>
            <a:endParaRPr lang="en-IN" sz="2400" dirty="0" smtClean="0">
              <a:latin typeface="Times New Roman" panose="02020603050405020304" pitchFamily="18" charset="0"/>
              <a:cs typeface="Times New Roman" panose="02020603050405020304" pitchFamily="18" charset="0"/>
            </a:endParaRPr>
          </a:p>
          <a:p>
            <a:r>
              <a:rPr lang="en-IN" sz="2400" dirty="0" smtClean="0">
                <a:solidFill>
                  <a:srgbClr val="FF0000"/>
                </a:solidFill>
                <a:latin typeface="Times New Roman" panose="02020603050405020304" pitchFamily="18" charset="0"/>
                <a:cs typeface="Times New Roman" panose="02020603050405020304" pitchFamily="18" charset="0"/>
              </a:rPr>
              <a:t>remembering</a:t>
            </a:r>
            <a:r>
              <a:rPr lang="en-IN" sz="2400" dirty="0">
                <a:solidFill>
                  <a:srgbClr val="FF0000"/>
                </a:solidFill>
                <a:latin typeface="Times New Roman" panose="02020603050405020304" pitchFamily="18" charset="0"/>
                <a:cs typeface="Times New Roman" panose="02020603050405020304" pitchFamily="18" charset="0"/>
              </a:rPr>
              <a:t>, understanding, application, problem solving, analysing and critiquing, evaluation and judging, synthesis or creating and understanding graphics, tables, etc</a:t>
            </a:r>
            <a:r>
              <a:rPr lang="en-IN" sz="2400" dirty="0">
                <a:latin typeface="Times New Roman" panose="02020603050405020304" pitchFamily="18" charset="0"/>
                <a:cs typeface="Times New Roman" panose="02020603050405020304" pitchFamily="18" charset="0"/>
              </a:rPr>
              <a:t>., if any. </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The </a:t>
            </a:r>
            <a:r>
              <a:rPr lang="en-IN" sz="2400" dirty="0">
                <a:latin typeface="Times New Roman" panose="02020603050405020304" pitchFamily="18" charset="0"/>
                <a:cs typeface="Times New Roman" panose="02020603050405020304" pitchFamily="18" charset="0"/>
              </a:rPr>
              <a:t>eighteen features discussed above may be added in question to test the ability to comprehend.</a:t>
            </a:r>
          </a:p>
          <a:p>
            <a:endParaRPr lang="en-IN" sz="24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22</a:t>
            </a:fld>
            <a:endParaRPr lang="en-IN"/>
          </a:p>
        </p:txBody>
      </p:sp>
    </p:spTree>
    <p:extLst>
      <p:ext uri="{BB962C8B-B14F-4D97-AF65-F5344CB8AC3E}">
        <p14:creationId xmlns:p14="http://schemas.microsoft.com/office/powerpoint/2010/main" val="8466209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5127"/>
          </a:xfrm>
        </p:spPr>
        <p:txBody>
          <a:bodyPr/>
          <a:lstStyle/>
          <a:p>
            <a:r>
              <a:rPr lang="en-IN" b="1" dirty="0"/>
              <a:t>Conclusion</a:t>
            </a:r>
            <a:endParaRPr lang="en-IN" dirty="0"/>
          </a:p>
        </p:txBody>
      </p:sp>
      <p:sp>
        <p:nvSpPr>
          <p:cNvPr id="3" name="Content Placeholder 2"/>
          <p:cNvSpPr>
            <a:spLocks noGrp="1"/>
          </p:cNvSpPr>
          <p:nvPr>
            <p:ph idx="1"/>
          </p:nvPr>
        </p:nvSpPr>
        <p:spPr>
          <a:xfrm>
            <a:off x="677334" y="1454727"/>
            <a:ext cx="8596668" cy="5056909"/>
          </a:xfrm>
        </p:spPr>
        <p:txBody>
          <a:bodyPr>
            <a:normAutofit/>
          </a:bodyPr>
          <a:lstStyle/>
          <a:p>
            <a:r>
              <a:rPr lang="en-IN" sz="2400" dirty="0">
                <a:latin typeface="Times New Roman" panose="02020603050405020304" pitchFamily="18" charset="0"/>
                <a:cs typeface="Times New Roman" panose="02020603050405020304" pitchFamily="18" charset="0"/>
              </a:rPr>
              <a:t>In fact, </a:t>
            </a:r>
            <a:r>
              <a:rPr lang="en-IN" sz="2400" dirty="0">
                <a:solidFill>
                  <a:srgbClr val="FF0000"/>
                </a:solidFill>
                <a:latin typeface="Times New Roman" panose="02020603050405020304" pitchFamily="18" charset="0"/>
                <a:cs typeface="Times New Roman" panose="02020603050405020304" pitchFamily="18" charset="0"/>
              </a:rPr>
              <a:t>we have discussed</a:t>
            </a:r>
            <a:r>
              <a:rPr lang="en-IN" sz="2400" dirty="0">
                <a:latin typeface="Times New Roman" panose="02020603050405020304" pitchFamily="18" charset="0"/>
                <a:cs typeface="Times New Roman" panose="02020603050405020304" pitchFamily="18" charset="0"/>
              </a:rPr>
              <a:t> how a comprehension passage may be constructed and what are the strategies to be developed for a better reading, types of texts and their features. </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These </a:t>
            </a:r>
            <a:r>
              <a:rPr lang="en-IN" sz="2400" dirty="0">
                <a:latin typeface="Times New Roman" panose="02020603050405020304" pitchFamily="18" charset="0"/>
                <a:cs typeface="Times New Roman" panose="02020603050405020304" pitchFamily="18" charset="0"/>
              </a:rPr>
              <a:t>are </a:t>
            </a:r>
            <a:r>
              <a:rPr lang="en-IN" sz="2400" dirty="0">
                <a:solidFill>
                  <a:srgbClr val="FF0000"/>
                </a:solidFill>
                <a:latin typeface="Times New Roman" panose="02020603050405020304" pitchFamily="18" charset="0"/>
                <a:cs typeface="Times New Roman" panose="02020603050405020304" pitchFamily="18" charset="0"/>
              </a:rPr>
              <a:t>to be imparted as strategies to a computer to understand how to comprehend. </a:t>
            </a:r>
            <a:endParaRPr lang="en-IN" sz="2400" dirty="0" smtClean="0">
              <a:solidFill>
                <a:srgbClr val="FF0000"/>
              </a:solidFill>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It </a:t>
            </a:r>
            <a:r>
              <a:rPr lang="en-IN" sz="2400" dirty="0">
                <a:latin typeface="Times New Roman" panose="02020603050405020304" pitchFamily="18" charset="0"/>
                <a:cs typeface="Times New Roman" panose="02020603050405020304" pitchFamily="18" charset="0"/>
              </a:rPr>
              <a:t>seems that it may not be possible at a short period since the </a:t>
            </a:r>
            <a:r>
              <a:rPr lang="en-IN" sz="2400" dirty="0">
                <a:solidFill>
                  <a:srgbClr val="FF0000"/>
                </a:solidFill>
                <a:latin typeface="Times New Roman" panose="02020603050405020304" pitchFamily="18" charset="0"/>
                <a:cs typeface="Times New Roman" panose="02020603050405020304" pitchFamily="18" charset="0"/>
              </a:rPr>
              <a:t>cognitive ability and intricacies a human brain has to be developed in the artificial intelligence of the computer</a:t>
            </a:r>
            <a:r>
              <a:rPr lang="en-IN" sz="2400" dirty="0">
                <a:latin typeface="Times New Roman" panose="02020603050405020304" pitchFamily="18" charset="0"/>
                <a:cs typeface="Times New Roman" panose="02020603050405020304" pitchFamily="18" charset="0"/>
              </a:rPr>
              <a:t>. </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A </a:t>
            </a:r>
            <a:r>
              <a:rPr lang="en-IN" sz="2400" dirty="0">
                <a:latin typeface="Times New Roman" panose="02020603050405020304" pitchFamily="18" charset="0"/>
                <a:cs typeface="Times New Roman" panose="02020603050405020304" pitchFamily="18" charset="0"/>
              </a:rPr>
              <a:t>day will definitely come when </a:t>
            </a:r>
            <a:r>
              <a:rPr lang="en-IN" sz="2400" dirty="0">
                <a:solidFill>
                  <a:srgbClr val="FF0000"/>
                </a:solidFill>
                <a:latin typeface="Times New Roman" panose="02020603050405020304" pitchFamily="18" charset="0"/>
                <a:cs typeface="Times New Roman" panose="02020603050405020304" pitchFamily="18" charset="0"/>
              </a:rPr>
              <a:t>computer also learns to read faster and understand better.</a:t>
            </a:r>
          </a:p>
          <a:p>
            <a:endParaRPr lang="en-IN" sz="24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23</a:t>
            </a:fld>
            <a:endParaRPr lang="en-IN"/>
          </a:p>
        </p:txBody>
      </p:sp>
    </p:spTree>
    <p:extLst>
      <p:ext uri="{BB962C8B-B14F-4D97-AF65-F5344CB8AC3E}">
        <p14:creationId xmlns:p14="http://schemas.microsoft.com/office/powerpoint/2010/main" val="5384123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4600" y="1219200"/>
            <a:ext cx="4953000" cy="2362200"/>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gn="ctr">
              <a:buNone/>
            </a:pPr>
            <a:endParaRPr lang="ta-IN" sz="7200" dirty="0">
              <a:latin typeface="Arial Unicode MS" pitchFamily="34" charset="-128"/>
              <a:ea typeface="Arial Unicode MS" pitchFamily="34" charset="-128"/>
              <a:cs typeface="Arial Unicode MS" pitchFamily="34" charset="-128"/>
            </a:endParaRPr>
          </a:p>
          <a:p>
            <a:pPr algn="ctr">
              <a:buNone/>
            </a:pPr>
            <a:r>
              <a:rPr lang="en-IN" sz="4000" b="1" dirty="0" smtClean="0">
                <a:solidFill>
                  <a:srgbClr val="C00000"/>
                </a:solidFill>
                <a:latin typeface="Arial Unicode MS" pitchFamily="34" charset="-128"/>
                <a:ea typeface="Arial Unicode MS" pitchFamily="34" charset="-128"/>
                <a:cs typeface="Arial Unicode MS" pitchFamily="34" charset="-128"/>
              </a:rPr>
              <a:t>Thank You</a:t>
            </a:r>
          </a:p>
          <a:p>
            <a:pPr algn="ctr">
              <a:buNone/>
            </a:pPr>
            <a:r>
              <a:rPr lang="en-IN" sz="4000" b="1" smtClean="0">
                <a:solidFill>
                  <a:srgbClr val="C00000"/>
                </a:solidFill>
                <a:latin typeface="Arial Unicode MS" pitchFamily="34" charset="-128"/>
                <a:ea typeface="Arial Unicode MS" pitchFamily="34" charset="-128"/>
                <a:cs typeface="Arial Unicode MS" pitchFamily="34" charset="-128"/>
              </a:rPr>
              <a:t>All</a:t>
            </a:r>
            <a:endParaRPr lang="en-US" sz="4000" b="1" dirty="0">
              <a:solidFill>
                <a:srgbClr val="C00000"/>
              </a:solidFill>
              <a:latin typeface="Arial Unicode MS" pitchFamily="34" charset="-128"/>
              <a:ea typeface="Arial Unicode MS" pitchFamily="34" charset="-128"/>
              <a:cs typeface="Arial Unicode MS" pitchFamily="34" charset="-128"/>
            </a:endParaRPr>
          </a:p>
        </p:txBody>
      </p:sp>
      <p:pic>
        <p:nvPicPr>
          <p:cNvPr id="4" name="Picture 2" descr="D:\My documents\India photos\image005.gif"/>
          <p:cNvPicPr>
            <a:picLocks noChangeAspect="1" noChangeArrowheads="1"/>
          </p:cNvPicPr>
          <p:nvPr/>
        </p:nvPicPr>
        <p:blipFill>
          <a:blip r:embed="rId2" cstate="print"/>
          <a:srcRect/>
          <a:stretch>
            <a:fillRect/>
          </a:stretch>
        </p:blipFill>
        <p:spPr bwMode="auto">
          <a:xfrm>
            <a:off x="9774382" y="4547782"/>
            <a:ext cx="2209800" cy="2133600"/>
          </a:xfrm>
          <a:prstGeom prst="rect">
            <a:avLst/>
          </a:prstGeom>
          <a:noFill/>
          <a:ln w="9525">
            <a:noFill/>
            <a:miter lim="800000"/>
            <a:headEnd/>
            <a:tailEnd/>
          </a:ln>
        </p:spPr>
      </p:pic>
      <p:sp>
        <p:nvSpPr>
          <p:cNvPr id="5" name="Rectangle 4"/>
          <p:cNvSpPr/>
          <p:nvPr/>
        </p:nvSpPr>
        <p:spPr>
          <a:xfrm>
            <a:off x="1648691" y="4537364"/>
            <a:ext cx="6477000" cy="1077218"/>
          </a:xfrm>
          <a:prstGeom prst="rect">
            <a:avLst/>
          </a:prstGeom>
        </p:spPr>
        <p:txBody>
          <a:bodyPr wrap="square">
            <a:spAutoFit/>
          </a:bodyPr>
          <a:lstStyle/>
          <a:p>
            <a:pPr algn="ctr"/>
            <a:r>
              <a:rPr lang="en-GB" altLang="zh-CN" sz="3200" dirty="0">
                <a:solidFill>
                  <a:srgbClr val="FF0000"/>
                </a:solidFill>
                <a:ea typeface="SimHei" pitchFamily="2" charset="-122"/>
                <a:hlinkClick r:id="rId3"/>
              </a:rPr>
              <a:t>nadarajapillai@rediffmail.com</a:t>
            </a:r>
            <a:endParaRPr lang="en-GB" altLang="zh-CN" sz="3200" dirty="0">
              <a:solidFill>
                <a:srgbClr val="FF0000"/>
              </a:solidFill>
              <a:ea typeface="SimHei" pitchFamily="2" charset="-122"/>
            </a:endParaRPr>
          </a:p>
          <a:p>
            <a:pPr algn="ctr"/>
            <a:r>
              <a:rPr lang="en-GB" altLang="zh-CN" sz="3200" dirty="0" smtClean="0">
                <a:ea typeface="SimHei" pitchFamily="2" charset="-122"/>
              </a:rPr>
              <a:t>09448576300</a:t>
            </a:r>
            <a:endParaRPr lang="en-GB" altLang="zh-CN" sz="3200" dirty="0">
              <a:ea typeface="SimHei" pitchFamily="2" charset="-122"/>
            </a:endParaRPr>
          </a:p>
        </p:txBody>
      </p:sp>
      <p:sp>
        <p:nvSpPr>
          <p:cNvPr id="6" name="Slide Number Placeholder 5"/>
          <p:cNvSpPr>
            <a:spLocks noGrp="1"/>
          </p:cNvSpPr>
          <p:nvPr>
            <p:ph type="sldNum" sz="quarter" idx="12"/>
          </p:nvPr>
        </p:nvSpPr>
        <p:spPr/>
        <p:txBody>
          <a:bodyPr/>
          <a:lstStyle/>
          <a:p>
            <a:fld id="{3BF04879-5B85-46E2-BCDF-68ACFE76F88B}" type="slidenum">
              <a:rPr lang="en-IN" smtClean="0"/>
              <a:t>24</a:t>
            </a:fld>
            <a:endParaRPr lang="en-IN"/>
          </a:p>
        </p:txBody>
      </p:sp>
      <p:sp>
        <p:nvSpPr>
          <p:cNvPr id="7" name="Footer Placeholder 6"/>
          <p:cNvSpPr>
            <a:spLocks noGrp="1"/>
          </p:cNvSpPr>
          <p:nvPr>
            <p:ph type="ftr" sz="quarter" idx="11"/>
          </p:nvPr>
        </p:nvSpPr>
        <p:spPr/>
        <p:txBody>
          <a:bodyPr/>
          <a:lstStyle/>
          <a:p>
            <a:r>
              <a:rPr lang="en-IN" smtClean="0"/>
              <a:t>N.Nadaraja Pillai</a:t>
            </a:r>
            <a:endParaRPr lang="en-IN"/>
          </a:p>
        </p:txBody>
      </p:sp>
    </p:spTree>
    <p:extLst>
      <p:ext uri="{BB962C8B-B14F-4D97-AF65-F5344CB8AC3E}">
        <p14:creationId xmlns:p14="http://schemas.microsoft.com/office/powerpoint/2010/main" val="38578400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Tamil</a:t>
            </a:r>
            <a:endParaRPr lang="en-IN" dirty="0"/>
          </a:p>
        </p:txBody>
      </p:sp>
      <p:sp>
        <p:nvSpPr>
          <p:cNvPr id="3" name="Content Placeholder 2"/>
          <p:cNvSpPr>
            <a:spLocks noGrp="1"/>
          </p:cNvSpPr>
          <p:nvPr>
            <p:ph idx="1"/>
          </p:nvPr>
        </p:nvSpPr>
        <p:spPr/>
        <p:txBody>
          <a:bodyPr>
            <a:normAutofit/>
          </a:bodyPr>
          <a:lstStyle/>
          <a:p>
            <a:r>
              <a:rPr lang="en-IN" sz="2400" dirty="0">
                <a:latin typeface="Times New Roman" panose="02020603050405020304" pitchFamily="18" charset="0"/>
                <a:cs typeface="Times New Roman" panose="02020603050405020304" pitchFamily="18" charset="0"/>
              </a:rPr>
              <a:t>As far as Tamil is concerned, </a:t>
            </a:r>
            <a:endParaRPr lang="en-IN" sz="2400" dirty="0" smtClean="0">
              <a:latin typeface="Times New Roman" panose="02020603050405020304" pitchFamily="18" charset="0"/>
              <a:cs typeface="Times New Roman" panose="02020603050405020304" pitchFamily="18" charset="0"/>
            </a:endParaRPr>
          </a:p>
          <a:p>
            <a:r>
              <a:rPr lang="en-IN" sz="2400" dirty="0" smtClean="0">
                <a:solidFill>
                  <a:srgbClr val="FF0000"/>
                </a:solidFill>
                <a:latin typeface="Times New Roman" panose="02020603050405020304" pitchFamily="18" charset="0"/>
                <a:cs typeface="Times New Roman" panose="02020603050405020304" pitchFamily="18" charset="0"/>
              </a:rPr>
              <a:t>speech </a:t>
            </a:r>
            <a:r>
              <a:rPr lang="en-IN" sz="2400" dirty="0">
                <a:solidFill>
                  <a:srgbClr val="FF0000"/>
                </a:solidFill>
                <a:latin typeface="Times New Roman" panose="02020603050405020304" pitchFamily="18" charset="0"/>
                <a:cs typeface="Times New Roman" panose="02020603050405020304" pitchFamily="18" charset="0"/>
              </a:rPr>
              <a:t>corpora, annotated text corpora, </a:t>
            </a:r>
            <a:endParaRPr lang="en-IN" sz="2400" dirty="0" smtClean="0">
              <a:solidFill>
                <a:srgbClr val="FF0000"/>
              </a:solidFill>
              <a:latin typeface="Times New Roman" panose="02020603050405020304" pitchFamily="18" charset="0"/>
              <a:cs typeface="Times New Roman" panose="02020603050405020304" pitchFamily="18" charset="0"/>
            </a:endParaRPr>
          </a:p>
          <a:p>
            <a:r>
              <a:rPr lang="en-IN" sz="2400" dirty="0" smtClean="0">
                <a:solidFill>
                  <a:srgbClr val="FF0000"/>
                </a:solidFill>
                <a:latin typeface="Times New Roman" panose="02020603050405020304" pitchFamily="18" charset="0"/>
                <a:cs typeface="Times New Roman" panose="02020603050405020304" pitchFamily="18" charset="0"/>
              </a:rPr>
              <a:t>parallel </a:t>
            </a:r>
            <a:r>
              <a:rPr lang="en-IN" sz="2400" dirty="0">
                <a:solidFill>
                  <a:srgbClr val="FF0000"/>
                </a:solidFill>
                <a:latin typeface="Times New Roman" panose="02020603050405020304" pitchFamily="18" charset="0"/>
                <a:cs typeface="Times New Roman" panose="02020603050405020304" pitchFamily="18" charset="0"/>
              </a:rPr>
              <a:t>corpora, lexical resources and </a:t>
            </a:r>
            <a:endParaRPr lang="en-IN" sz="2400" dirty="0" smtClean="0">
              <a:solidFill>
                <a:srgbClr val="FF0000"/>
              </a:solidFill>
              <a:latin typeface="Times New Roman" panose="02020603050405020304" pitchFamily="18" charset="0"/>
              <a:cs typeface="Times New Roman" panose="02020603050405020304" pitchFamily="18" charset="0"/>
            </a:endParaRPr>
          </a:p>
          <a:p>
            <a:r>
              <a:rPr lang="en-IN" sz="2400" dirty="0" smtClean="0">
                <a:solidFill>
                  <a:srgbClr val="FF0000"/>
                </a:solidFill>
                <a:latin typeface="Times New Roman" panose="02020603050405020304" pitchFamily="18" charset="0"/>
                <a:cs typeface="Times New Roman" panose="02020603050405020304" pitchFamily="18" charset="0"/>
              </a:rPr>
              <a:t>computational </a:t>
            </a:r>
            <a:r>
              <a:rPr lang="en-IN" sz="2400" dirty="0">
                <a:solidFill>
                  <a:srgbClr val="FF0000"/>
                </a:solidFill>
                <a:latin typeface="Times New Roman" panose="02020603050405020304" pitchFamily="18" charset="0"/>
                <a:cs typeface="Times New Roman" panose="02020603050405020304" pitchFamily="18" charset="0"/>
              </a:rPr>
              <a:t>models, etc</a:t>
            </a:r>
            <a:r>
              <a:rPr lang="en-IN" sz="2400" dirty="0" smtClean="0">
                <a:solidFill>
                  <a:srgbClr val="FF0000"/>
                </a:solidFill>
                <a:latin typeface="Times New Roman" panose="02020603050405020304" pitchFamily="18" charset="0"/>
                <a:cs typeface="Times New Roman" panose="02020603050405020304" pitchFamily="18" charset="0"/>
              </a:rPr>
              <a:t>.,</a:t>
            </a:r>
          </a:p>
          <a:p>
            <a:r>
              <a:rPr lang="en-IN" sz="2400" dirty="0" smtClean="0">
                <a:latin typeface="Times New Roman" panose="02020603050405020304" pitchFamily="18" charset="0"/>
                <a:cs typeface="Times New Roman" panose="02020603050405020304" pitchFamily="18" charset="0"/>
              </a:rPr>
              <a:t> </a:t>
            </a:r>
            <a:r>
              <a:rPr lang="en-IN" sz="2400" dirty="0">
                <a:latin typeface="Times New Roman" panose="02020603050405020304" pitchFamily="18" charset="0"/>
                <a:cs typeface="Times New Roman" panose="02020603050405020304" pitchFamily="18" charset="0"/>
              </a:rPr>
              <a:t>are available, to some extent, which have already made </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a </a:t>
            </a:r>
            <a:r>
              <a:rPr lang="en-IN" sz="2400" dirty="0">
                <a:latin typeface="Times New Roman" panose="02020603050405020304" pitchFamily="18" charset="0"/>
                <a:cs typeface="Times New Roman" panose="02020603050405020304" pitchFamily="18" charset="0"/>
              </a:rPr>
              <a:t>foundation for developing NLP applications, but </a:t>
            </a:r>
            <a:r>
              <a:rPr lang="en-IN" sz="2400" dirty="0">
                <a:solidFill>
                  <a:srgbClr val="FF0000"/>
                </a:solidFill>
                <a:latin typeface="Times New Roman" panose="02020603050405020304" pitchFamily="18" charset="0"/>
                <a:cs typeface="Times New Roman" panose="02020603050405020304" pitchFamily="18" charset="0"/>
              </a:rPr>
              <a:t>has to be produced completely f</a:t>
            </a:r>
            <a:r>
              <a:rPr lang="en-IN" sz="2400" dirty="0">
                <a:latin typeface="Times New Roman" panose="02020603050405020304" pitchFamily="18" charset="0"/>
                <a:cs typeface="Times New Roman" panose="02020603050405020304" pitchFamily="18" charset="0"/>
              </a:rPr>
              <a:t>or better work out.   </a:t>
            </a:r>
          </a:p>
          <a:p>
            <a:endParaRPr lang="en-IN" sz="24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3</a:t>
            </a:fld>
            <a:endParaRPr lang="en-IN"/>
          </a:p>
        </p:txBody>
      </p:sp>
    </p:spTree>
    <p:extLst>
      <p:ext uri="{BB962C8B-B14F-4D97-AF65-F5344CB8AC3E}">
        <p14:creationId xmlns:p14="http://schemas.microsoft.com/office/powerpoint/2010/main" val="1481276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Comprehension</a:t>
            </a:r>
            <a:endParaRPr lang="en-IN" dirty="0"/>
          </a:p>
        </p:txBody>
      </p:sp>
      <p:sp>
        <p:nvSpPr>
          <p:cNvPr id="3" name="Content Placeholder 2"/>
          <p:cNvSpPr>
            <a:spLocks noGrp="1"/>
          </p:cNvSpPr>
          <p:nvPr>
            <p:ph idx="1"/>
          </p:nvPr>
        </p:nvSpPr>
        <p:spPr>
          <a:xfrm>
            <a:off x="677334" y="1565565"/>
            <a:ext cx="8596668" cy="4475798"/>
          </a:xfrm>
        </p:spPr>
        <p:txBody>
          <a:bodyPr>
            <a:normAutofit/>
          </a:bodyPr>
          <a:lstStyle/>
          <a:p>
            <a:r>
              <a:rPr lang="en-IN" sz="2400" dirty="0">
                <a:latin typeface="Times New Roman" panose="02020603050405020304" pitchFamily="18" charset="0"/>
                <a:cs typeface="Times New Roman" panose="02020603050405020304" pitchFamily="18" charset="0"/>
              </a:rPr>
              <a:t>Comprehension is </a:t>
            </a:r>
            <a:endParaRPr lang="en-IN" sz="2400" dirty="0" smtClean="0">
              <a:latin typeface="Times New Roman" panose="02020603050405020304" pitchFamily="18" charset="0"/>
              <a:cs typeface="Times New Roman" panose="02020603050405020304" pitchFamily="18" charset="0"/>
            </a:endParaRPr>
          </a:p>
          <a:p>
            <a:r>
              <a:rPr lang="en-IN" sz="2400" dirty="0" smtClean="0">
                <a:solidFill>
                  <a:srgbClr val="FF0000"/>
                </a:solidFill>
                <a:latin typeface="Times New Roman" panose="02020603050405020304" pitchFamily="18" charset="0"/>
                <a:cs typeface="Times New Roman" panose="02020603050405020304" pitchFamily="18" charset="0"/>
              </a:rPr>
              <a:t>another </a:t>
            </a:r>
            <a:r>
              <a:rPr lang="en-IN" sz="2400" dirty="0">
                <a:solidFill>
                  <a:srgbClr val="FF0000"/>
                </a:solidFill>
                <a:latin typeface="Times New Roman" panose="02020603050405020304" pitchFamily="18" charset="0"/>
                <a:cs typeface="Times New Roman" panose="02020603050405020304" pitchFamily="18" charset="0"/>
              </a:rPr>
              <a:t>dimension in the field of NLP</a:t>
            </a:r>
            <a:r>
              <a:rPr lang="en-IN" sz="2400" dirty="0">
                <a:latin typeface="Times New Roman" panose="02020603050405020304" pitchFamily="18" charset="0"/>
                <a:cs typeface="Times New Roman" panose="02020603050405020304" pitchFamily="18" charset="0"/>
              </a:rPr>
              <a:t>, which would help the process as well as </a:t>
            </a:r>
            <a:endParaRPr lang="en-IN" sz="2400" dirty="0" smtClean="0">
              <a:latin typeface="Times New Roman" panose="02020603050405020304" pitchFamily="18" charset="0"/>
              <a:cs typeface="Times New Roman" panose="02020603050405020304" pitchFamily="18" charset="0"/>
            </a:endParaRPr>
          </a:p>
          <a:p>
            <a:r>
              <a:rPr lang="en-IN" sz="2400" dirty="0" smtClean="0">
                <a:solidFill>
                  <a:srgbClr val="FF0000"/>
                </a:solidFill>
                <a:latin typeface="Times New Roman" panose="02020603050405020304" pitchFamily="18" charset="0"/>
                <a:cs typeface="Times New Roman" panose="02020603050405020304" pitchFamily="18" charset="0"/>
              </a:rPr>
              <a:t>the </a:t>
            </a:r>
            <a:r>
              <a:rPr lang="en-IN" sz="2400" dirty="0">
                <a:solidFill>
                  <a:srgbClr val="FF0000"/>
                </a:solidFill>
                <a:latin typeface="Times New Roman" panose="02020603050405020304" pitchFamily="18" charset="0"/>
                <a:cs typeface="Times New Roman" panose="02020603050405020304" pitchFamily="18" charset="0"/>
              </a:rPr>
              <a:t>learners of Tamil through computer. </a:t>
            </a:r>
            <a:endParaRPr lang="en-IN" sz="2400" dirty="0" smtClean="0">
              <a:solidFill>
                <a:srgbClr val="FF0000"/>
              </a:solidFill>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the </a:t>
            </a:r>
            <a:r>
              <a:rPr lang="en-IN" sz="2400" dirty="0">
                <a:latin typeface="Times New Roman" panose="02020603050405020304" pitchFamily="18" charset="0"/>
                <a:cs typeface="Times New Roman" panose="02020603050405020304" pitchFamily="18" charset="0"/>
              </a:rPr>
              <a:t>strategies to be followed in the production of comprehension passages with questions is, in fact, a matter of concern because </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 </a:t>
            </a:r>
            <a:r>
              <a:rPr lang="en-IN" sz="2400" dirty="0">
                <a:solidFill>
                  <a:srgbClr val="FF0000"/>
                </a:solidFill>
                <a:latin typeface="Times New Roman" panose="02020603050405020304" pitchFamily="18" charset="0"/>
                <a:cs typeface="Times New Roman" panose="02020603050405020304" pitchFamily="18" charset="0"/>
              </a:rPr>
              <a:t>plenty of skills are involved in the activity</a:t>
            </a:r>
            <a:r>
              <a:rPr lang="en-IN" sz="2400" dirty="0">
                <a:latin typeface="Times New Roman" panose="02020603050405020304" pitchFamily="18" charset="0"/>
                <a:cs typeface="Times New Roman" panose="02020603050405020304" pitchFamily="18" charset="0"/>
              </a:rPr>
              <a:t>. </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It </a:t>
            </a:r>
            <a:r>
              <a:rPr lang="en-IN" sz="2400" dirty="0">
                <a:latin typeface="Times New Roman" panose="02020603050405020304" pitchFamily="18" charset="0"/>
                <a:cs typeface="Times New Roman" panose="02020603050405020304" pitchFamily="18" charset="0"/>
              </a:rPr>
              <a:t>is not </a:t>
            </a:r>
            <a:r>
              <a:rPr lang="en-IN" sz="2400" dirty="0">
                <a:solidFill>
                  <a:srgbClr val="FF0000"/>
                </a:solidFill>
                <a:latin typeface="Times New Roman" panose="02020603050405020304" pitchFamily="18" charset="0"/>
                <a:cs typeface="Times New Roman" panose="02020603050405020304" pitchFamily="18" charset="0"/>
              </a:rPr>
              <a:t>only the knowledge of grammatical rules </a:t>
            </a:r>
            <a:r>
              <a:rPr lang="en-IN" sz="2400" dirty="0">
                <a:latin typeface="Times New Roman" panose="02020603050405020304" pitchFamily="18" charset="0"/>
                <a:cs typeface="Times New Roman" panose="02020603050405020304" pitchFamily="18" charset="0"/>
              </a:rPr>
              <a:t>of the language but also the </a:t>
            </a:r>
            <a:r>
              <a:rPr lang="en-IN" sz="2400" dirty="0">
                <a:solidFill>
                  <a:srgbClr val="FF0000"/>
                </a:solidFill>
                <a:latin typeface="Times New Roman" panose="02020603050405020304" pitchFamily="18" charset="0"/>
                <a:cs typeface="Times New Roman" panose="02020603050405020304" pitchFamily="18" charset="0"/>
              </a:rPr>
              <a:t>way in which the ideas are organized </a:t>
            </a:r>
            <a:r>
              <a:rPr lang="en-IN" sz="2400" dirty="0">
                <a:latin typeface="Times New Roman" panose="02020603050405020304" pitchFamily="18" charset="0"/>
                <a:cs typeface="Times New Roman" panose="02020603050405020304" pitchFamily="18" charset="0"/>
              </a:rPr>
              <a:t>is vital for this. </a:t>
            </a: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4</a:t>
            </a:fld>
            <a:endParaRPr lang="en-IN"/>
          </a:p>
        </p:txBody>
      </p:sp>
    </p:spTree>
    <p:extLst>
      <p:ext uri="{BB962C8B-B14F-4D97-AF65-F5344CB8AC3E}">
        <p14:creationId xmlns:p14="http://schemas.microsoft.com/office/powerpoint/2010/main" val="1554810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Reading Comprehension</a:t>
            </a:r>
            <a:endParaRPr lang="en-IN" dirty="0"/>
          </a:p>
        </p:txBody>
      </p:sp>
      <p:sp>
        <p:nvSpPr>
          <p:cNvPr id="3" name="Content Placeholder 2"/>
          <p:cNvSpPr>
            <a:spLocks noGrp="1"/>
          </p:cNvSpPr>
          <p:nvPr>
            <p:ph idx="1"/>
          </p:nvPr>
        </p:nvSpPr>
        <p:spPr>
          <a:xfrm>
            <a:off x="677334" y="1524000"/>
            <a:ext cx="8596668" cy="5333999"/>
          </a:xfrm>
        </p:spPr>
        <p:txBody>
          <a:bodyPr>
            <a:normAutofit/>
          </a:bodyPr>
          <a:lstStyle/>
          <a:p>
            <a:r>
              <a:rPr lang="en-IN" sz="2400" dirty="0">
                <a:latin typeface="Times New Roman" panose="02020603050405020304" pitchFamily="18" charset="0"/>
                <a:cs typeface="Times New Roman" panose="02020603050405020304" pitchFamily="18" charset="0"/>
              </a:rPr>
              <a:t>Reading comprehension </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is </a:t>
            </a:r>
            <a:r>
              <a:rPr lang="en-IN" sz="2400" dirty="0">
                <a:solidFill>
                  <a:srgbClr val="FF0000"/>
                </a:solidFill>
                <a:latin typeface="Times New Roman" panose="02020603050405020304" pitchFamily="18" charset="0"/>
                <a:cs typeface="Times New Roman" panose="02020603050405020304" pitchFamily="18" charset="0"/>
              </a:rPr>
              <a:t>the skill to read a text, process it and understand what it conveys</a:t>
            </a:r>
            <a:r>
              <a:rPr lang="en-IN" sz="2400" dirty="0" smtClean="0">
                <a:solidFill>
                  <a:srgbClr val="FF0000"/>
                </a:solidFill>
                <a:latin typeface="Times New Roman" panose="02020603050405020304" pitchFamily="18" charset="0"/>
                <a:cs typeface="Times New Roman" panose="02020603050405020304" pitchFamily="18" charset="0"/>
              </a:rPr>
              <a:t>.</a:t>
            </a:r>
          </a:p>
          <a:p>
            <a:r>
              <a:rPr lang="en-IN" sz="2400" dirty="0" smtClean="0">
                <a:latin typeface="Times New Roman" panose="02020603050405020304" pitchFamily="18" charset="0"/>
                <a:cs typeface="Times New Roman" panose="02020603050405020304" pitchFamily="18" charset="0"/>
              </a:rPr>
              <a:t> </a:t>
            </a:r>
            <a:r>
              <a:rPr lang="en-IN" sz="2400" dirty="0">
                <a:latin typeface="Times New Roman" panose="02020603050405020304" pitchFamily="18" charset="0"/>
                <a:cs typeface="Times New Roman" panose="02020603050405020304" pitchFamily="18" charset="0"/>
              </a:rPr>
              <a:t>It </a:t>
            </a:r>
            <a:r>
              <a:rPr lang="en-IN" sz="2400" dirty="0">
                <a:solidFill>
                  <a:srgbClr val="FF0000"/>
                </a:solidFill>
                <a:latin typeface="Times New Roman" panose="02020603050405020304" pitchFamily="18" charset="0"/>
                <a:cs typeface="Times New Roman" panose="02020603050405020304" pitchFamily="18" charset="0"/>
              </a:rPr>
              <a:t>tests one’s level of understanding the message</a:t>
            </a:r>
            <a:r>
              <a:rPr lang="en-IN" sz="2400" dirty="0">
                <a:latin typeface="Times New Roman" panose="02020603050405020304" pitchFamily="18" charset="0"/>
                <a:cs typeface="Times New Roman" panose="02020603050405020304" pitchFamily="18" charset="0"/>
              </a:rPr>
              <a:t>. </a:t>
            </a:r>
            <a:endParaRPr lang="en-IN" sz="2400" dirty="0" smtClean="0">
              <a:latin typeface="Times New Roman" panose="02020603050405020304" pitchFamily="18" charset="0"/>
              <a:cs typeface="Times New Roman" panose="02020603050405020304" pitchFamily="18" charset="0"/>
            </a:endParaRPr>
          </a:p>
          <a:p>
            <a:pPr marL="0" indent="0">
              <a:buNone/>
            </a:pP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This </a:t>
            </a:r>
            <a:r>
              <a:rPr lang="en-IN" sz="2400" dirty="0">
                <a:latin typeface="Times New Roman" panose="02020603050405020304" pitchFamily="18" charset="0"/>
                <a:cs typeface="Times New Roman" panose="02020603050405020304" pitchFamily="18" charset="0"/>
              </a:rPr>
              <a:t>understanding comes </a:t>
            </a:r>
            <a:endParaRPr lang="en-IN" sz="2400" dirty="0" smtClean="0">
              <a:latin typeface="Times New Roman" panose="02020603050405020304" pitchFamily="18" charset="0"/>
              <a:cs typeface="Times New Roman" panose="02020603050405020304" pitchFamily="18" charset="0"/>
            </a:endParaRPr>
          </a:p>
          <a:p>
            <a:r>
              <a:rPr lang="en-IN" sz="2400" dirty="0" smtClean="0">
                <a:solidFill>
                  <a:srgbClr val="FF0000"/>
                </a:solidFill>
                <a:latin typeface="Times New Roman" panose="02020603050405020304" pitchFamily="18" charset="0"/>
                <a:cs typeface="Times New Roman" panose="02020603050405020304" pitchFamily="18" charset="0"/>
              </a:rPr>
              <a:t>from </a:t>
            </a:r>
            <a:r>
              <a:rPr lang="en-IN" sz="2400" dirty="0">
                <a:solidFill>
                  <a:srgbClr val="FF0000"/>
                </a:solidFill>
                <a:latin typeface="Times New Roman" panose="02020603050405020304" pitchFamily="18" charset="0"/>
                <a:cs typeface="Times New Roman" panose="02020603050405020304" pitchFamily="18" charset="0"/>
              </a:rPr>
              <a:t>the interaction between the words and sentences in the text and the activation of knowledge outside it</a:t>
            </a:r>
            <a:r>
              <a:rPr lang="en-IN" sz="2400" dirty="0">
                <a:latin typeface="Times New Roman" panose="02020603050405020304" pitchFamily="18" charset="0"/>
                <a:cs typeface="Times New Roman" panose="02020603050405020304" pitchFamily="18" charset="0"/>
              </a:rPr>
              <a:t>. This </a:t>
            </a:r>
            <a:r>
              <a:rPr lang="en-IN" sz="2400" dirty="0">
                <a:solidFill>
                  <a:srgbClr val="FF0000"/>
                </a:solidFill>
                <a:latin typeface="Times New Roman" panose="02020603050405020304" pitchFamily="18" charset="0"/>
                <a:cs typeface="Times New Roman" panose="02020603050405020304" pitchFamily="18" charset="0"/>
              </a:rPr>
              <a:t>is a multifaceted process since it involves a variety of skills:</a:t>
            </a:r>
            <a:r>
              <a:rPr lang="en-IN" sz="2400" dirty="0">
                <a:latin typeface="Times New Roman" panose="02020603050405020304" pitchFamily="18" charset="0"/>
                <a:cs typeface="Times New Roman" panose="02020603050405020304" pitchFamily="18" charset="0"/>
              </a:rPr>
              <a:t> </a:t>
            </a:r>
            <a:r>
              <a:rPr lang="en-IN" sz="2400" dirty="0">
                <a:solidFill>
                  <a:srgbClr val="FF0000"/>
                </a:solidFill>
                <a:latin typeface="Times New Roman" panose="02020603050405020304" pitchFamily="18" charset="0"/>
                <a:cs typeface="Times New Roman" panose="02020603050405020304" pitchFamily="18" charset="0"/>
              </a:rPr>
              <a:t>understand the meaning of words, know the grammatical structure of sentences, know the meaning of proverbs, idiom, etc., and infer some meaning conveyed,</a:t>
            </a:r>
            <a:r>
              <a:rPr lang="en-IN" sz="2400" dirty="0">
                <a:latin typeface="Times New Roman" panose="02020603050405020304" pitchFamily="18" charset="0"/>
                <a:cs typeface="Times New Roman" panose="02020603050405020304" pitchFamily="18" charset="0"/>
              </a:rPr>
              <a:t> which enhance the text and the structure and organization of the text. </a:t>
            </a: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5</a:t>
            </a:fld>
            <a:endParaRPr lang="en-IN"/>
          </a:p>
        </p:txBody>
      </p:sp>
    </p:spTree>
    <p:extLst>
      <p:ext uri="{BB962C8B-B14F-4D97-AF65-F5344CB8AC3E}">
        <p14:creationId xmlns:p14="http://schemas.microsoft.com/office/powerpoint/2010/main" val="37248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visualizing</a:t>
            </a:r>
            <a:endParaRPr lang="en-IN" dirty="0"/>
          </a:p>
        </p:txBody>
      </p:sp>
      <p:sp>
        <p:nvSpPr>
          <p:cNvPr id="3" name="Content Placeholder 2"/>
          <p:cNvSpPr>
            <a:spLocks noGrp="1"/>
          </p:cNvSpPr>
          <p:nvPr>
            <p:ph idx="1"/>
          </p:nvPr>
        </p:nvSpPr>
        <p:spPr/>
        <p:txBody>
          <a:bodyPr>
            <a:normAutofit/>
          </a:bodyPr>
          <a:lstStyle/>
          <a:p>
            <a:r>
              <a:rPr lang="en-IN" sz="2400" dirty="0">
                <a:latin typeface="Times New Roman" panose="02020603050405020304" pitchFamily="18" charset="0"/>
                <a:cs typeface="Times New Roman" panose="02020603050405020304" pitchFamily="18" charset="0"/>
              </a:rPr>
              <a:t>Nevertheless, </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the </a:t>
            </a:r>
            <a:r>
              <a:rPr lang="en-IN" sz="2400" dirty="0">
                <a:latin typeface="Times New Roman" panose="02020603050405020304" pitchFamily="18" charset="0"/>
                <a:cs typeface="Times New Roman" panose="02020603050405020304" pitchFamily="18" charset="0"/>
              </a:rPr>
              <a:t>development of </a:t>
            </a:r>
            <a:r>
              <a:rPr lang="en-IN" sz="2400" dirty="0">
                <a:solidFill>
                  <a:srgbClr val="FF0000"/>
                </a:solidFill>
                <a:latin typeface="Times New Roman" panose="02020603050405020304" pitchFamily="18" charset="0"/>
                <a:cs typeface="Times New Roman" panose="02020603050405020304" pitchFamily="18" charset="0"/>
              </a:rPr>
              <a:t>visualizing the features of a text </a:t>
            </a:r>
            <a:r>
              <a:rPr lang="en-IN" sz="2400" dirty="0">
                <a:latin typeface="Times New Roman" panose="02020603050405020304" pitchFamily="18" charset="0"/>
                <a:cs typeface="Times New Roman" panose="02020603050405020304" pitchFamily="18" charset="0"/>
              </a:rPr>
              <a:t>is an essential feature for the construction of meaning while reading it.  When the reader has this understanding</a:t>
            </a:r>
            <a:r>
              <a:rPr lang="en-IN" sz="2400" dirty="0" smtClean="0">
                <a:latin typeface="Times New Roman" panose="02020603050405020304" pitchFamily="18" charset="0"/>
                <a:cs typeface="Times New Roman" panose="02020603050405020304" pitchFamily="18" charset="0"/>
              </a:rPr>
              <a:t>,</a:t>
            </a:r>
          </a:p>
          <a:p>
            <a:r>
              <a:rPr lang="en-IN" sz="2400" dirty="0" smtClean="0">
                <a:latin typeface="Times New Roman" panose="02020603050405020304" pitchFamily="18" charset="0"/>
                <a:cs typeface="Times New Roman" panose="02020603050405020304" pitchFamily="18" charset="0"/>
              </a:rPr>
              <a:t> </a:t>
            </a:r>
            <a:r>
              <a:rPr lang="en-IN" sz="2400" dirty="0">
                <a:solidFill>
                  <a:srgbClr val="FF0000"/>
                </a:solidFill>
                <a:latin typeface="Times New Roman" panose="02020603050405020304" pitchFamily="18" charset="0"/>
                <a:cs typeface="Times New Roman" panose="02020603050405020304" pitchFamily="18" charset="0"/>
              </a:rPr>
              <a:t>language is perceived not as a set of rules but as a set of options available for constructing a variety of meaning.</a:t>
            </a: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6</a:t>
            </a:fld>
            <a:endParaRPr lang="en-IN"/>
          </a:p>
        </p:txBody>
      </p:sp>
    </p:spTree>
    <p:extLst>
      <p:ext uri="{BB962C8B-B14F-4D97-AF65-F5344CB8AC3E}">
        <p14:creationId xmlns:p14="http://schemas.microsoft.com/office/powerpoint/2010/main" val="1158159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Comprehension instruction</a:t>
            </a:r>
          </a:p>
        </p:txBody>
      </p:sp>
      <p:sp>
        <p:nvSpPr>
          <p:cNvPr id="3" name="Content Placeholder 2"/>
          <p:cNvSpPr>
            <a:spLocks noGrp="1"/>
          </p:cNvSpPr>
          <p:nvPr>
            <p:ph idx="1"/>
          </p:nvPr>
        </p:nvSpPr>
        <p:spPr/>
        <p:txBody>
          <a:bodyPr>
            <a:normAutofit/>
          </a:bodyPr>
          <a:lstStyle/>
          <a:p>
            <a:r>
              <a:rPr lang="en-IN" sz="2400" dirty="0">
                <a:latin typeface="Times New Roman" panose="02020603050405020304" pitchFamily="18" charset="0"/>
                <a:cs typeface="Times New Roman" panose="02020603050405020304" pitchFamily="18" charset="0"/>
              </a:rPr>
              <a:t>Comprehension instruction is an important factor to make the readers become </a:t>
            </a:r>
            <a:endParaRPr lang="en-IN" sz="2400" dirty="0" smtClean="0">
              <a:latin typeface="Times New Roman" panose="02020603050405020304" pitchFamily="18" charset="0"/>
              <a:cs typeface="Times New Roman" panose="02020603050405020304" pitchFamily="18" charset="0"/>
            </a:endParaRPr>
          </a:p>
          <a:p>
            <a:r>
              <a:rPr lang="en-IN" sz="2400" dirty="0" smtClean="0">
                <a:solidFill>
                  <a:srgbClr val="FF0000"/>
                </a:solidFill>
                <a:latin typeface="Times New Roman" panose="02020603050405020304" pitchFamily="18" charset="0"/>
                <a:cs typeface="Times New Roman" panose="02020603050405020304" pitchFamily="18" charset="0"/>
              </a:rPr>
              <a:t>independent</a:t>
            </a:r>
            <a:r>
              <a:rPr lang="en-IN" sz="2400" dirty="0">
                <a:solidFill>
                  <a:srgbClr val="FF0000"/>
                </a:solidFill>
                <a:latin typeface="Times New Roman" panose="02020603050405020304" pitchFamily="18" charset="0"/>
                <a:cs typeface="Times New Roman" panose="02020603050405020304" pitchFamily="18" charset="0"/>
              </a:rPr>
              <a:t>, strategic and metacognitive ones </a:t>
            </a:r>
            <a:endParaRPr lang="en-IN" sz="2400" dirty="0" smtClean="0">
              <a:solidFill>
                <a:srgbClr val="FF0000"/>
              </a:solidFill>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who </a:t>
            </a:r>
            <a:r>
              <a:rPr lang="en-IN" sz="2400" dirty="0">
                <a:latin typeface="Times New Roman" panose="02020603050405020304" pitchFamily="18" charset="0"/>
                <a:cs typeface="Times New Roman" panose="02020603050405020304" pitchFamily="18" charset="0"/>
              </a:rPr>
              <a:t>would be able to develop, control and use a variety of strategies of comprehension to understand better what they read. Strategies like, </a:t>
            </a:r>
            <a:endParaRPr lang="en-IN" sz="2400" dirty="0" smtClean="0">
              <a:solidFill>
                <a:srgbClr val="FF0000"/>
              </a:solidFill>
              <a:latin typeface="Times New Roman" panose="02020603050405020304" pitchFamily="18" charset="0"/>
              <a:cs typeface="Times New Roman" panose="02020603050405020304" pitchFamily="18" charset="0"/>
            </a:endParaRPr>
          </a:p>
          <a:p>
            <a:r>
              <a:rPr lang="en-IN" sz="2400" dirty="0" smtClean="0">
                <a:solidFill>
                  <a:srgbClr val="FF0000"/>
                </a:solidFill>
                <a:latin typeface="Times New Roman" panose="02020603050405020304" pitchFamily="18" charset="0"/>
                <a:cs typeface="Times New Roman" panose="02020603050405020304" pitchFamily="18" charset="0"/>
              </a:rPr>
              <a:t>be </a:t>
            </a:r>
            <a:r>
              <a:rPr lang="en-IN" sz="2400" dirty="0">
                <a:solidFill>
                  <a:srgbClr val="FF0000"/>
                </a:solidFill>
                <a:latin typeface="Times New Roman" panose="02020603050405020304" pitchFamily="18" charset="0"/>
                <a:cs typeface="Times New Roman" panose="02020603050405020304" pitchFamily="18" charset="0"/>
              </a:rPr>
              <a:t>explicit, intensive, and insistent, be aware of text organization, reading deeply and widely, </a:t>
            </a:r>
            <a:r>
              <a:rPr lang="en-IN" sz="2400" dirty="0" err="1">
                <a:solidFill>
                  <a:srgbClr val="FF0000"/>
                </a:solidFill>
                <a:latin typeface="Times New Roman" panose="02020603050405020304" pitchFamily="18" charset="0"/>
                <a:cs typeface="Times New Roman" panose="02020603050405020304" pitchFamily="18" charset="0"/>
              </a:rPr>
              <a:t>etc</a:t>
            </a:r>
            <a:endParaRPr lang="en-IN" sz="2400" dirty="0">
              <a:solidFill>
                <a:srgbClr val="FF0000"/>
              </a:solidFill>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7</a:t>
            </a:fld>
            <a:endParaRPr lang="en-IN"/>
          </a:p>
        </p:txBody>
      </p:sp>
    </p:spTree>
    <p:extLst>
      <p:ext uri="{BB962C8B-B14F-4D97-AF65-F5344CB8AC3E}">
        <p14:creationId xmlns:p14="http://schemas.microsoft.com/office/powerpoint/2010/main" val="3351762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0436"/>
          </a:xfrm>
        </p:spPr>
        <p:txBody>
          <a:bodyPr/>
          <a:lstStyle/>
          <a:p>
            <a:r>
              <a:rPr lang="en-IN" dirty="0"/>
              <a:t>E</a:t>
            </a:r>
            <a:r>
              <a:rPr lang="en-IN" dirty="0" smtClean="0"/>
              <a:t>ssential </a:t>
            </a:r>
            <a:r>
              <a:rPr lang="en-IN" dirty="0"/>
              <a:t>steps the reader must </a:t>
            </a:r>
            <a:r>
              <a:rPr lang="en-IN" dirty="0" smtClean="0"/>
              <a:t>take.</a:t>
            </a:r>
            <a:endParaRPr lang="en-IN" dirty="0"/>
          </a:p>
        </p:txBody>
      </p:sp>
      <p:sp>
        <p:nvSpPr>
          <p:cNvPr id="3" name="Content Placeholder 2"/>
          <p:cNvSpPr>
            <a:spLocks noGrp="1"/>
          </p:cNvSpPr>
          <p:nvPr>
            <p:ph idx="1"/>
          </p:nvPr>
        </p:nvSpPr>
        <p:spPr>
          <a:xfrm>
            <a:off x="677334" y="1607127"/>
            <a:ext cx="8596668" cy="4434235"/>
          </a:xfrm>
        </p:spPr>
        <p:txBody>
          <a:bodyPr>
            <a:noAutofit/>
          </a:bodyPr>
          <a:lstStyle/>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1. Keep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informed of the content of the knowledge texts.</a:t>
            </a:r>
          </a:p>
          <a:p>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The heading itself will give a clue</a:t>
            </a: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0" indent="0">
              <a:buNone/>
            </a:pPr>
            <a:r>
              <a:rPr lang="en-IN" sz="2400" b="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‘வினைமுற்றுகள் சேர்த்தும் இடம்விட்டும் எழுதுதல்</a:t>
            </a:r>
            <a:r>
              <a:rPr lang="ta-IN" sz="2400"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t>
            </a:r>
            <a:endParaRPr lang="en-IN"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2. Understand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the formation and structure of texts, that is, the organization. </a:t>
            </a:r>
          </a:p>
          <a:p>
            <a:pPr mar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    Observe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the sub headings.</a:t>
            </a:r>
          </a:p>
          <a:p>
            <a:r>
              <a:rPr lang="ta-IN" sz="2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பெயர் </a:t>
            </a:r>
            <a:r>
              <a:rPr lang="en-IN" sz="2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ta-IN" sz="2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வினை வடிவங்கள், வினையாக்கங்கள், முதன்மை வினையும் துணை வினைகளும், </a:t>
            </a:r>
            <a:r>
              <a:rPr lang="en-IN" sz="2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ta-IN" sz="2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செய்து</a:t>
            </a:r>
            <a:r>
              <a:rPr lang="en-IN" sz="2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ta-IN" sz="2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வினையெச்சம், </a:t>
            </a:r>
            <a:r>
              <a:rPr lang="en-IN" sz="2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ta-IN" sz="2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செய</a:t>
            </a:r>
            <a:r>
              <a:rPr lang="en-IN" sz="2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ta-IN" sz="2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வினையெச்சம்</a:t>
            </a:r>
            <a:endPar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IN" sz="2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8</a:t>
            </a:fld>
            <a:endParaRPr lang="en-IN"/>
          </a:p>
        </p:txBody>
      </p:sp>
    </p:spTree>
    <p:extLst>
      <p:ext uri="{BB962C8B-B14F-4D97-AF65-F5344CB8AC3E}">
        <p14:creationId xmlns:p14="http://schemas.microsoft.com/office/powerpoint/2010/main" val="94666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26473"/>
          </a:xfrm>
        </p:spPr>
        <p:txBody>
          <a:bodyPr>
            <a:normAutofit fontScale="90000"/>
          </a:bodyPr>
          <a:lstStyle/>
          <a:p>
            <a:r>
              <a:rPr lang="en-IN" dirty="0"/>
              <a:t>V</a:t>
            </a:r>
            <a:r>
              <a:rPr lang="en-IN" dirty="0" smtClean="0"/>
              <a:t>ocabulary</a:t>
            </a:r>
            <a:endParaRPr lang="en-IN" dirty="0"/>
          </a:p>
        </p:txBody>
      </p:sp>
      <p:sp>
        <p:nvSpPr>
          <p:cNvPr id="3" name="Content Placeholder 2"/>
          <p:cNvSpPr>
            <a:spLocks noGrp="1"/>
          </p:cNvSpPr>
          <p:nvPr>
            <p:ph idx="1"/>
          </p:nvPr>
        </p:nvSpPr>
        <p:spPr>
          <a:xfrm>
            <a:off x="677334" y="1579418"/>
            <a:ext cx="8596668" cy="4932217"/>
          </a:xfrm>
        </p:spPr>
        <p:txBody>
          <a:bodyPr>
            <a:noAutofit/>
          </a:bodyPr>
          <a:lstStyle/>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3. Understand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the meaning of new Vocabulary, both connotative and denotative.</a:t>
            </a:r>
          </a:p>
          <a:p>
            <a:r>
              <a:rPr lang="ta-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ஒட்டுநிலை</a:t>
            </a:r>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ta-IN" sz="2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வினையாக்கங்கள், முதன்மை வினையும் துணை வினைகளும்</a:t>
            </a:r>
            <a:endPar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lvl="0" indent="0">
              <a:buNone/>
            </a:pP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4. Activating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the background knowledge and to use that knowledge </a:t>
            </a: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to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help them </a:t>
            </a:r>
            <a:r>
              <a:rPr lang="en-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 understand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what they are reading.</a:t>
            </a:r>
          </a:p>
          <a:p>
            <a:r>
              <a:rPr lang="ta-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நீளமான தொடர்போல அமைகின்ற காரணத்தால் எழுதுபவர்களும் அச்சிடுபவர்களும் எங்கெங்குப் பிரித்து எழுதமுடியுமோ / அச்சிடமுடியுமோ அங்கெல்லாம் பிரித்துவிடுவதைக் காணுகிறோம்.</a:t>
            </a:r>
            <a:endPar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Footer Placeholder 3"/>
          <p:cNvSpPr>
            <a:spLocks noGrp="1"/>
          </p:cNvSpPr>
          <p:nvPr>
            <p:ph type="ftr" sz="quarter" idx="11"/>
          </p:nvPr>
        </p:nvSpPr>
        <p:spPr/>
        <p:txBody>
          <a:bodyPr/>
          <a:lstStyle/>
          <a:p>
            <a:r>
              <a:rPr lang="en-IN" smtClean="0"/>
              <a:t>N.Nadaraja Pillai</a:t>
            </a:r>
            <a:endParaRPr lang="en-IN"/>
          </a:p>
        </p:txBody>
      </p:sp>
      <p:sp>
        <p:nvSpPr>
          <p:cNvPr id="5" name="Slide Number Placeholder 4"/>
          <p:cNvSpPr>
            <a:spLocks noGrp="1"/>
          </p:cNvSpPr>
          <p:nvPr>
            <p:ph type="sldNum" sz="quarter" idx="12"/>
          </p:nvPr>
        </p:nvSpPr>
        <p:spPr/>
        <p:txBody>
          <a:bodyPr/>
          <a:lstStyle/>
          <a:p>
            <a:fld id="{7B270487-6C4C-4664-95A4-29F72614DBBD}" type="slidenum">
              <a:rPr lang="en-IN" smtClean="0"/>
              <a:t>9</a:t>
            </a:fld>
            <a:endParaRPr lang="en-IN"/>
          </a:p>
        </p:txBody>
      </p:sp>
    </p:spTree>
    <p:extLst>
      <p:ext uri="{BB962C8B-B14F-4D97-AF65-F5344CB8AC3E}">
        <p14:creationId xmlns:p14="http://schemas.microsoft.com/office/powerpoint/2010/main" val="15999530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98</TotalTime>
  <Words>1468</Words>
  <Application>Microsoft Office PowerPoint</Application>
  <PresentationFormat>Widescreen</PresentationFormat>
  <Paragraphs>195</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 Unicode MS</vt:lpstr>
      <vt:lpstr>Arial</vt:lpstr>
      <vt:lpstr>Calibri</vt:lpstr>
      <vt:lpstr>SimHei</vt:lpstr>
      <vt:lpstr>Times New Roman</vt:lpstr>
      <vt:lpstr>Trebuchet MS</vt:lpstr>
      <vt:lpstr>Wingdings 3</vt:lpstr>
      <vt:lpstr>Facet</vt:lpstr>
      <vt:lpstr>Developing Reading Skills to / through Computer </vt:lpstr>
      <vt:lpstr>NLP</vt:lpstr>
      <vt:lpstr>Tamil</vt:lpstr>
      <vt:lpstr>Comprehension</vt:lpstr>
      <vt:lpstr>Reading Comprehension</vt:lpstr>
      <vt:lpstr>visualizing</vt:lpstr>
      <vt:lpstr>Comprehension instruction</vt:lpstr>
      <vt:lpstr>Essential steps the reader must take.</vt:lpstr>
      <vt:lpstr>Vocabulary</vt:lpstr>
      <vt:lpstr>Meaning</vt:lpstr>
      <vt:lpstr>Grammar of the language</vt:lpstr>
      <vt:lpstr>PowerPoint Presentation</vt:lpstr>
      <vt:lpstr>Visualization</vt:lpstr>
      <vt:lpstr>Inner Meaning </vt:lpstr>
      <vt:lpstr>Important ideas and messages</vt:lpstr>
      <vt:lpstr>PowerPoint Presentation</vt:lpstr>
      <vt:lpstr>Vocabulary</vt:lpstr>
      <vt:lpstr>Texts or passages</vt:lpstr>
      <vt:lpstr>Narrative text</vt:lpstr>
      <vt:lpstr>PowerPoint Presentation</vt:lpstr>
      <vt:lpstr>Expository text</vt:lpstr>
      <vt:lpstr>Questioning  </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Reading Skills through Computer </dc:title>
  <dc:creator>Nadaraja Pillai</dc:creator>
  <cp:lastModifiedBy>Nadaraja Pillai</cp:lastModifiedBy>
  <cp:revision>19</cp:revision>
  <dcterms:created xsi:type="dcterms:W3CDTF">2017-03-22T08:38:40Z</dcterms:created>
  <dcterms:modified xsi:type="dcterms:W3CDTF">2017-03-27T10:25:56Z</dcterms:modified>
</cp:coreProperties>
</file>